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70" r:id="rId3"/>
    <p:sldId id="261" r:id="rId4"/>
    <p:sldId id="263" r:id="rId5"/>
    <p:sldId id="266" r:id="rId6"/>
    <p:sldId id="268" r:id="rId7"/>
    <p:sldId id="271" r:id="rId8"/>
    <p:sldId id="269" r:id="rId9"/>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BFE0"/>
    <a:srgbClr val="FF610F"/>
    <a:srgbClr val="4F17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3884C9-6B01-4F8F-AC9B-6772BB5A9738}" v="1" dt="2025-09-02T01:15:38.9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90" autoAdjust="0"/>
    <p:restoredTop sz="94660"/>
  </p:normalViewPr>
  <p:slideViewPr>
    <p:cSldViewPr snapToGrid="0">
      <p:cViewPr>
        <p:scale>
          <a:sx n="90" d="100"/>
          <a:sy n="90" d="100"/>
        </p:scale>
        <p:origin x="2700" y="-5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Liaw" userId="352dbbb5c08d2486" providerId="LiveId" clId="{A93884C9-6B01-4F8F-AC9B-6772BB5A9738}"/>
    <pc:docChg chg="modSld">
      <pc:chgData name="Eric Liaw" userId="352dbbb5c08d2486" providerId="LiveId" clId="{A93884C9-6B01-4F8F-AC9B-6772BB5A9738}" dt="2025-09-02T01:15:37.929" v="1" actId="20577"/>
      <pc:docMkLst>
        <pc:docMk/>
      </pc:docMkLst>
      <pc:sldChg chg="modSp mod">
        <pc:chgData name="Eric Liaw" userId="352dbbb5c08d2486" providerId="LiveId" clId="{A93884C9-6B01-4F8F-AC9B-6772BB5A9738}" dt="2025-09-02T01:15:37.929" v="1" actId="20577"/>
        <pc:sldMkLst>
          <pc:docMk/>
          <pc:sldMk cId="2812965090" sldId="257"/>
        </pc:sldMkLst>
        <pc:spChg chg="mod">
          <ac:chgData name="Eric Liaw" userId="352dbbb5c08d2486" providerId="LiveId" clId="{A93884C9-6B01-4F8F-AC9B-6772BB5A9738}" dt="2025-09-02T01:15:37.929" v="1" actId="20577"/>
          <ac:spMkLst>
            <pc:docMk/>
            <pc:sldMk cId="2812965090" sldId="257"/>
            <ac:spMk id="8" creationId="{E31C1F2B-BF6D-41BA-9AB6-BC30A71115B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7912061-4C24-495B-AD28-01786527AA61}" type="datetimeFigureOut">
              <a:rPr lang="en-US" smtClean="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C4637E-C959-4AFF-A171-CE0FBE98F019}" type="slidenum">
              <a:rPr lang="en-US" smtClean="0"/>
              <a:t>‹#›</a:t>
            </a:fld>
            <a:endParaRPr lang="en-US" dirty="0"/>
          </a:p>
        </p:txBody>
      </p:sp>
    </p:spTree>
    <p:extLst>
      <p:ext uri="{BB962C8B-B14F-4D97-AF65-F5344CB8AC3E}">
        <p14:creationId xmlns:p14="http://schemas.microsoft.com/office/powerpoint/2010/main" val="3392696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912061-4C24-495B-AD28-01786527AA61}" type="datetimeFigureOut">
              <a:rPr lang="en-US" smtClean="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C4637E-C959-4AFF-A171-CE0FBE98F019}" type="slidenum">
              <a:rPr lang="en-US" smtClean="0"/>
              <a:t>‹#›</a:t>
            </a:fld>
            <a:endParaRPr lang="en-US" dirty="0"/>
          </a:p>
        </p:txBody>
      </p:sp>
    </p:spTree>
    <p:extLst>
      <p:ext uri="{BB962C8B-B14F-4D97-AF65-F5344CB8AC3E}">
        <p14:creationId xmlns:p14="http://schemas.microsoft.com/office/powerpoint/2010/main" val="604934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912061-4C24-495B-AD28-01786527AA61}" type="datetimeFigureOut">
              <a:rPr lang="en-US" smtClean="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C4637E-C959-4AFF-A171-CE0FBE98F019}" type="slidenum">
              <a:rPr lang="en-US" smtClean="0"/>
              <a:t>‹#›</a:t>
            </a:fld>
            <a:endParaRPr lang="en-US" dirty="0"/>
          </a:p>
        </p:txBody>
      </p:sp>
    </p:spTree>
    <p:extLst>
      <p:ext uri="{BB962C8B-B14F-4D97-AF65-F5344CB8AC3E}">
        <p14:creationId xmlns:p14="http://schemas.microsoft.com/office/powerpoint/2010/main" val="610432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912061-4C24-495B-AD28-01786527AA61}" type="datetimeFigureOut">
              <a:rPr lang="en-US" smtClean="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C4637E-C959-4AFF-A171-CE0FBE98F019}" type="slidenum">
              <a:rPr lang="en-US" smtClean="0"/>
              <a:t>‹#›</a:t>
            </a:fld>
            <a:endParaRPr lang="en-US" dirty="0"/>
          </a:p>
        </p:txBody>
      </p:sp>
    </p:spTree>
    <p:extLst>
      <p:ext uri="{BB962C8B-B14F-4D97-AF65-F5344CB8AC3E}">
        <p14:creationId xmlns:p14="http://schemas.microsoft.com/office/powerpoint/2010/main" val="2836100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912061-4C24-495B-AD28-01786527AA61}" type="datetimeFigureOut">
              <a:rPr lang="en-US" smtClean="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C4637E-C959-4AFF-A171-CE0FBE98F019}" type="slidenum">
              <a:rPr lang="en-US" smtClean="0"/>
              <a:t>‹#›</a:t>
            </a:fld>
            <a:endParaRPr lang="en-US" dirty="0"/>
          </a:p>
        </p:txBody>
      </p:sp>
    </p:spTree>
    <p:extLst>
      <p:ext uri="{BB962C8B-B14F-4D97-AF65-F5344CB8AC3E}">
        <p14:creationId xmlns:p14="http://schemas.microsoft.com/office/powerpoint/2010/main" val="1958492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7912061-4C24-495B-AD28-01786527AA61}" type="datetimeFigureOut">
              <a:rPr lang="en-US" smtClean="0"/>
              <a:t>9/2/2025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C4637E-C959-4AFF-A171-CE0FBE98F019}" type="slidenum">
              <a:rPr lang="en-US" smtClean="0"/>
              <a:t>‹#›</a:t>
            </a:fld>
            <a:endParaRPr lang="en-US" dirty="0"/>
          </a:p>
        </p:txBody>
      </p:sp>
    </p:spTree>
    <p:extLst>
      <p:ext uri="{BB962C8B-B14F-4D97-AF65-F5344CB8AC3E}">
        <p14:creationId xmlns:p14="http://schemas.microsoft.com/office/powerpoint/2010/main" val="3578578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912061-4C24-495B-AD28-01786527AA61}" type="datetimeFigureOut">
              <a:rPr lang="en-US" smtClean="0"/>
              <a:t>9/2/2025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3C4637E-C959-4AFF-A171-CE0FBE98F019}" type="slidenum">
              <a:rPr lang="en-US" smtClean="0"/>
              <a:t>‹#›</a:t>
            </a:fld>
            <a:endParaRPr lang="en-US" dirty="0"/>
          </a:p>
        </p:txBody>
      </p:sp>
    </p:spTree>
    <p:extLst>
      <p:ext uri="{BB962C8B-B14F-4D97-AF65-F5344CB8AC3E}">
        <p14:creationId xmlns:p14="http://schemas.microsoft.com/office/powerpoint/2010/main" val="1579685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7912061-4C24-495B-AD28-01786527AA61}" type="datetimeFigureOut">
              <a:rPr lang="en-US" smtClean="0"/>
              <a:t>9/2/2025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3C4637E-C959-4AFF-A171-CE0FBE98F019}" type="slidenum">
              <a:rPr lang="en-US" smtClean="0"/>
              <a:t>‹#›</a:t>
            </a:fld>
            <a:endParaRPr lang="en-US" dirty="0"/>
          </a:p>
        </p:txBody>
      </p:sp>
    </p:spTree>
    <p:extLst>
      <p:ext uri="{BB962C8B-B14F-4D97-AF65-F5344CB8AC3E}">
        <p14:creationId xmlns:p14="http://schemas.microsoft.com/office/powerpoint/2010/main" val="2252686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912061-4C24-495B-AD28-01786527AA61}" type="datetimeFigureOut">
              <a:rPr lang="en-US" smtClean="0"/>
              <a:t>9/2/2025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3C4637E-C959-4AFF-A171-CE0FBE98F019}" type="slidenum">
              <a:rPr lang="en-US" smtClean="0"/>
              <a:t>‹#›</a:t>
            </a:fld>
            <a:endParaRPr lang="en-US" dirty="0"/>
          </a:p>
        </p:txBody>
      </p:sp>
    </p:spTree>
    <p:extLst>
      <p:ext uri="{BB962C8B-B14F-4D97-AF65-F5344CB8AC3E}">
        <p14:creationId xmlns:p14="http://schemas.microsoft.com/office/powerpoint/2010/main" val="2750573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7912061-4C24-495B-AD28-01786527AA61}" type="datetimeFigureOut">
              <a:rPr lang="en-US" smtClean="0"/>
              <a:t>9/2/2025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C4637E-C959-4AFF-A171-CE0FBE98F019}" type="slidenum">
              <a:rPr lang="en-US" smtClean="0"/>
              <a:t>‹#›</a:t>
            </a:fld>
            <a:endParaRPr lang="en-US" dirty="0"/>
          </a:p>
        </p:txBody>
      </p:sp>
    </p:spTree>
    <p:extLst>
      <p:ext uri="{BB962C8B-B14F-4D97-AF65-F5344CB8AC3E}">
        <p14:creationId xmlns:p14="http://schemas.microsoft.com/office/powerpoint/2010/main" val="3867955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7912061-4C24-495B-AD28-01786527AA61}" type="datetimeFigureOut">
              <a:rPr lang="en-US" smtClean="0"/>
              <a:t>9/2/2025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C4637E-C959-4AFF-A171-CE0FBE98F019}" type="slidenum">
              <a:rPr lang="en-US" smtClean="0"/>
              <a:t>‹#›</a:t>
            </a:fld>
            <a:endParaRPr lang="en-US" dirty="0"/>
          </a:p>
        </p:txBody>
      </p:sp>
    </p:spTree>
    <p:extLst>
      <p:ext uri="{BB962C8B-B14F-4D97-AF65-F5344CB8AC3E}">
        <p14:creationId xmlns:p14="http://schemas.microsoft.com/office/powerpoint/2010/main" val="812513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77912061-4C24-495B-AD28-01786527AA61}" type="datetimeFigureOut">
              <a:rPr lang="en-US" smtClean="0"/>
              <a:t>9/2/2025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3C4637E-C959-4AFF-A171-CE0FBE98F019}" type="slidenum">
              <a:rPr lang="en-US" smtClean="0"/>
              <a:t>‹#›</a:t>
            </a:fld>
            <a:endParaRPr lang="en-US" dirty="0"/>
          </a:p>
        </p:txBody>
      </p:sp>
    </p:spTree>
    <p:extLst>
      <p:ext uri="{BB962C8B-B14F-4D97-AF65-F5344CB8AC3E}">
        <p14:creationId xmlns:p14="http://schemas.microsoft.com/office/powerpoint/2010/main" val="37574741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nc@pmisydney.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nc@pmisydney.org"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https://pmisydney.org/volunteers" TargetMode="External"/><Relationship Id="rId4" Type="http://schemas.openxmlformats.org/officeDocument/2006/relationships/hyperlink" Target="https://www.pmi.org/-/media/pmi/documents/public/pdf/ethics/pmi-code-of-ethics.pdf?v=6af21906-e593-4b63-8cee-abeb4137f41d&amp;sc_lang_temp=en"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misydney.org/volunteers" TargetMode="External"/><Relationship Id="rId1" Type="http://schemas.openxmlformats.org/officeDocument/2006/relationships/slideLayout" Target="../slideLayouts/slideLayout7.xml"/><Relationship Id="rId4" Type="http://schemas.openxmlformats.org/officeDocument/2006/relationships/hyperlink" Target="mailto:nc@pmisydney.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hyperlink" Target="mailto:nc@pmisydney.org" TargetMode="Externa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hyperlink" Target="mailto:nc@pmisydney.org" TargetMode="Externa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mailto:nc@pmisydney.org"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https://pmisydney.org/volunteers" TargetMode="External"/><Relationship Id="rId2" Type="http://schemas.openxmlformats.org/officeDocument/2006/relationships/hyperlink" Target="https://www.pmi.org/-/media/pmi/documents/public/pdf/ethics/pmi-code-of-ethics.pdf?v=6af21906-e593-4b63-8cee-abeb4137f41d&amp;sc_lang_temp=en" TargetMode="Externa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mailto:nc@pmisydney.or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nc@pmisydney.or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661534C-9E5F-4298-9BD7-FBB6CE61ED56}"/>
              </a:ext>
            </a:extLst>
          </p:cNvPr>
          <p:cNvSpPr/>
          <p:nvPr/>
        </p:nvSpPr>
        <p:spPr>
          <a:xfrm>
            <a:off x="0" y="1979260"/>
            <a:ext cx="6876000" cy="6822375"/>
          </a:xfrm>
          <a:prstGeom prst="rect">
            <a:avLst/>
          </a:prstGeom>
          <a:solidFill>
            <a:srgbClr val="4F17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ectangle 14">
            <a:extLst>
              <a:ext uri="{FF2B5EF4-FFF2-40B4-BE49-F238E27FC236}">
                <a16:creationId xmlns:a16="http://schemas.microsoft.com/office/drawing/2014/main" id="{F80B15F5-FD34-461B-9650-1F00BF181B97}"/>
              </a:ext>
            </a:extLst>
          </p:cNvPr>
          <p:cNvSpPr/>
          <p:nvPr/>
        </p:nvSpPr>
        <p:spPr>
          <a:xfrm>
            <a:off x="187392" y="7943849"/>
            <a:ext cx="6516000" cy="64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80000" rIns="72000" bIns="36000" rtlCol="0" anchor="t" anchorCtr="0"/>
          <a:lstStyle/>
          <a:p>
            <a:pPr marR="356870" algn="just">
              <a:spcAft>
                <a:spcPts val="1200"/>
              </a:spcAft>
            </a:pPr>
            <a:endParaRPr lang="en-US" sz="1400" dirty="0">
              <a:solidFill>
                <a:schemeClr val="tx1"/>
              </a:solidFill>
              <a:effectLst/>
              <a:latin typeface="Agrandir Medium" panose="00000600000000000000" pitchFamily="50" charset="0"/>
              <a:ea typeface="Times New Roman" panose="02020603050405020304" pitchFamily="18" charset="0"/>
            </a:endParaRPr>
          </a:p>
        </p:txBody>
      </p:sp>
      <p:sp>
        <p:nvSpPr>
          <p:cNvPr id="5" name="Rectangle 4">
            <a:extLst>
              <a:ext uri="{FF2B5EF4-FFF2-40B4-BE49-F238E27FC236}">
                <a16:creationId xmlns:a16="http://schemas.microsoft.com/office/drawing/2014/main" id="{962C99E9-B38A-4C55-AEBF-54805CC3BC44}"/>
              </a:ext>
            </a:extLst>
          </p:cNvPr>
          <p:cNvSpPr/>
          <p:nvPr/>
        </p:nvSpPr>
        <p:spPr>
          <a:xfrm>
            <a:off x="187392" y="2145112"/>
            <a:ext cx="6516000" cy="57012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80000" rIns="72000" bIns="36000" rtlCol="0" anchor="t" anchorCtr="0"/>
          <a:lstStyle/>
          <a:p>
            <a:pPr marR="356870" algn="just">
              <a:spcAft>
                <a:spcPts val="1200"/>
              </a:spcAft>
            </a:pPr>
            <a:endParaRPr lang="en-US" sz="1400" dirty="0">
              <a:solidFill>
                <a:schemeClr val="tx1"/>
              </a:solidFill>
              <a:effectLst/>
              <a:latin typeface="Agrandir Medium" panose="00000600000000000000" pitchFamily="50" charset="0"/>
              <a:ea typeface="Times New Roman" panose="02020603050405020304" pitchFamily="18" charset="0"/>
            </a:endParaRPr>
          </a:p>
        </p:txBody>
      </p:sp>
      <p:sp>
        <p:nvSpPr>
          <p:cNvPr id="8" name="Rectangle 7">
            <a:extLst>
              <a:ext uri="{FF2B5EF4-FFF2-40B4-BE49-F238E27FC236}">
                <a16:creationId xmlns:a16="http://schemas.microsoft.com/office/drawing/2014/main" id="{E31C1F2B-BF6D-41BA-9AB6-BC30A71115B5}"/>
              </a:ext>
            </a:extLst>
          </p:cNvPr>
          <p:cNvSpPr/>
          <p:nvPr/>
        </p:nvSpPr>
        <p:spPr>
          <a:xfrm>
            <a:off x="180000" y="2152798"/>
            <a:ext cx="6696000" cy="6452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0" bIns="144000" rtlCol="0" anchor="t" anchorCtr="0"/>
          <a:lstStyle/>
          <a:p>
            <a:pPr marR="356870" algn="just">
              <a:spcBef>
                <a:spcPts val="600"/>
              </a:spcBef>
              <a:spcAft>
                <a:spcPts val="600"/>
              </a:spcAft>
            </a:pPr>
            <a:r>
              <a:rPr lang="en-AU" sz="1200" dirty="0">
                <a:solidFill>
                  <a:schemeClr val="tx1"/>
                </a:solidFill>
                <a:effectLst/>
                <a:latin typeface="Agrandir Medium" panose="00000600000000000000" pitchFamily="2" charset="0"/>
                <a:ea typeface="Times New Roman" panose="02020603050405020304" pitchFamily="18" charset="0"/>
              </a:rPr>
              <a:t>Thank you for your enquiry about the PMI Sydney Chapter (PMISC) Board Elections. We are delighted that you want to contribute more actively to the Chapter and are interested in nominating for the election, and the opportunity to join the Chapter’s leadership team. </a:t>
            </a:r>
          </a:p>
          <a:p>
            <a:pPr marR="356870" algn="just">
              <a:spcBef>
                <a:spcPts val="600"/>
              </a:spcBef>
              <a:spcAft>
                <a:spcPts val="600"/>
              </a:spcAft>
            </a:pPr>
            <a:r>
              <a:rPr lang="en-AU" sz="1200" dirty="0">
                <a:solidFill>
                  <a:schemeClr val="tx1"/>
                </a:solidFill>
                <a:effectLst/>
                <a:latin typeface="Agrandir Medium" panose="00000600000000000000" pitchFamily="2" charset="0"/>
                <a:ea typeface="Times New Roman" panose="02020603050405020304" pitchFamily="18" charset="0"/>
              </a:rPr>
              <a:t>Joining a board and representing your membership is an exciting but demanding opportunity and requires </a:t>
            </a:r>
            <a:r>
              <a:rPr lang="en-AU" sz="1200" dirty="0">
                <a:solidFill>
                  <a:schemeClr val="tx1"/>
                </a:solidFill>
                <a:latin typeface="Agrandir Medium" panose="00000600000000000000" pitchFamily="2" charset="0"/>
                <a:ea typeface="Times New Roman" panose="02020603050405020304" pitchFamily="18" charset="0"/>
              </a:rPr>
              <a:t>a significant commitment </a:t>
            </a:r>
            <a:r>
              <a:rPr lang="en-AU" sz="1200" dirty="0">
                <a:solidFill>
                  <a:schemeClr val="tx1"/>
                </a:solidFill>
                <a:effectLst/>
                <a:latin typeface="Agrandir Medium" panose="00000600000000000000" pitchFamily="2" charset="0"/>
                <a:ea typeface="Times New Roman" panose="02020603050405020304" pitchFamily="18" charset="0"/>
              </a:rPr>
              <a:t>from all Board Members – it’s not for everyone.</a:t>
            </a:r>
          </a:p>
          <a:p>
            <a:pPr marR="356870" algn="just">
              <a:spcBef>
                <a:spcPts val="600"/>
              </a:spcBef>
              <a:spcAft>
                <a:spcPts val="600"/>
              </a:spcAft>
            </a:pPr>
            <a:r>
              <a:rPr lang="en-AU" sz="1200" dirty="0">
                <a:solidFill>
                  <a:schemeClr val="tx1"/>
                </a:solidFill>
                <a:latin typeface="Agrandir Medium" panose="00000600000000000000" pitchFamily="2" charset="0"/>
                <a:ea typeface="Times New Roman" panose="02020603050405020304" pitchFamily="18" charset="0"/>
              </a:rPr>
              <a:t>T</a:t>
            </a:r>
            <a:r>
              <a:rPr lang="en-AU" sz="1200" dirty="0">
                <a:solidFill>
                  <a:schemeClr val="tx1"/>
                </a:solidFill>
                <a:effectLst/>
                <a:latin typeface="Agrandir Medium" panose="00000600000000000000" pitchFamily="2" charset="0"/>
                <a:ea typeface="Times New Roman" panose="02020603050405020304" pitchFamily="18" charset="0"/>
              </a:rPr>
              <a:t>he Elections </a:t>
            </a:r>
            <a:r>
              <a:rPr lang="en-AU" sz="1200" dirty="0">
                <a:solidFill>
                  <a:schemeClr val="tx1"/>
                </a:solidFill>
                <a:latin typeface="Agrandir Medium" panose="00000600000000000000" pitchFamily="2" charset="0"/>
                <a:ea typeface="Times New Roman" panose="02020603050405020304" pitchFamily="18" charset="0"/>
              </a:rPr>
              <a:t>and Regional Nominating committee’s (hereafter referred to as the Regional Nominating Committee)</a:t>
            </a:r>
            <a:r>
              <a:rPr lang="en-AU" sz="1200" dirty="0">
                <a:solidFill>
                  <a:schemeClr val="tx1"/>
                </a:solidFill>
                <a:effectLst/>
                <a:latin typeface="Agrandir Medium" panose="00000600000000000000" pitchFamily="2" charset="0"/>
                <a:ea typeface="Times New Roman" panose="02020603050405020304" pitchFamily="18" charset="0"/>
              </a:rPr>
              <a:t> role is to ensure that we present candidates at the election that are ready to dedicate the time and effort to their role on the Board. Thes</a:t>
            </a:r>
            <a:r>
              <a:rPr lang="en-AU" sz="1200" dirty="0">
                <a:solidFill>
                  <a:schemeClr val="tx1"/>
                </a:solidFill>
                <a:latin typeface="Agrandir Medium" panose="00000600000000000000" pitchFamily="2" charset="0"/>
                <a:ea typeface="Times New Roman" panose="02020603050405020304" pitchFamily="18" charset="0"/>
              </a:rPr>
              <a:t>e candidates need to demonstrate to us that they will </a:t>
            </a:r>
            <a:r>
              <a:rPr lang="en-AU" sz="1200" dirty="0">
                <a:solidFill>
                  <a:schemeClr val="tx1"/>
                </a:solidFill>
                <a:effectLst/>
                <a:latin typeface="Agrandir Medium" panose="00000600000000000000" pitchFamily="2" charset="0"/>
                <a:ea typeface="Times New Roman" panose="02020603050405020304" pitchFamily="18" charset="0"/>
              </a:rPr>
              <a:t>work with the Board, for our current and future members and partners, and represent the interests of PMI Sydney Chapter, and PMI. </a:t>
            </a:r>
          </a:p>
          <a:p>
            <a:pPr marR="356870" algn="just">
              <a:spcBef>
                <a:spcPts val="600"/>
              </a:spcBef>
            </a:pPr>
            <a:r>
              <a:rPr lang="en-AU" sz="1200" dirty="0">
                <a:solidFill>
                  <a:schemeClr val="tx1"/>
                </a:solidFill>
                <a:latin typeface="Agrandir Medium" panose="00000600000000000000" pitchFamily="2" charset="0"/>
                <a:ea typeface="Times New Roman" panose="02020603050405020304" pitchFamily="18" charset="0"/>
              </a:rPr>
              <a:t>This guide contains essential information for all candidates</a:t>
            </a:r>
          </a:p>
          <a:p>
            <a:pPr marL="171450" marR="356870" indent="-171450">
              <a:spcBef>
                <a:spcPts val="300"/>
              </a:spcBef>
              <a:spcAft>
                <a:spcPts val="300"/>
              </a:spcAft>
              <a:buClr>
                <a:srgbClr val="FF610F"/>
              </a:buClr>
              <a:buFont typeface="Arial" panose="020B0604020202020204" pitchFamily="34" charset="0"/>
              <a:buChar char="•"/>
            </a:pPr>
            <a:r>
              <a:rPr lang="en-AU" sz="1200" dirty="0">
                <a:solidFill>
                  <a:srgbClr val="4F17A8"/>
                </a:solidFill>
                <a:latin typeface="Agrandir Medium" panose="00000600000000000000" pitchFamily="2" charset="0"/>
                <a:ea typeface="Times New Roman" panose="02020603050405020304" pitchFamily="18" charset="0"/>
              </a:rPr>
              <a:t>Reference Material  for Candidates</a:t>
            </a:r>
            <a:r>
              <a:rPr lang="en-AU" sz="1100" dirty="0">
                <a:solidFill>
                  <a:schemeClr val="bg1">
                    <a:lumMod val="50000"/>
                  </a:schemeClr>
                </a:solidFill>
                <a:latin typeface="Agrandir" panose="00000500000000000000"/>
                <a:ea typeface="Times New Roman" panose="02020603050405020304" pitchFamily="18" charset="0"/>
              </a:rPr>
              <a:t>…………………………………………..…………………………………………………Page 2</a:t>
            </a:r>
            <a:br>
              <a:rPr lang="en-AU" sz="1100" dirty="0">
                <a:solidFill>
                  <a:schemeClr val="bg1">
                    <a:lumMod val="50000"/>
                  </a:schemeClr>
                </a:solidFill>
                <a:latin typeface="Agrandir" panose="00000500000000000000"/>
                <a:ea typeface="Times New Roman" panose="02020603050405020304" pitchFamily="18" charset="0"/>
              </a:rPr>
            </a:br>
            <a:r>
              <a:rPr lang="en-AU" sz="1100" i="1" dirty="0">
                <a:solidFill>
                  <a:schemeClr val="tx1"/>
                </a:solidFill>
                <a:latin typeface="Agrandir" panose="00000500000000000000"/>
                <a:ea typeface="Times New Roman" panose="02020603050405020304" pitchFamily="18" charset="0"/>
              </a:rPr>
              <a:t>These are the essential materials that candidates must have read prior to completing the </a:t>
            </a:r>
            <a:br>
              <a:rPr lang="en-AU" sz="1100" i="1" dirty="0">
                <a:solidFill>
                  <a:schemeClr val="tx1"/>
                </a:solidFill>
                <a:latin typeface="Agrandir" panose="00000500000000000000"/>
                <a:ea typeface="Times New Roman" panose="02020603050405020304" pitchFamily="18" charset="0"/>
              </a:rPr>
            </a:br>
            <a:r>
              <a:rPr lang="en-AU" sz="1100" i="1" dirty="0">
                <a:solidFill>
                  <a:schemeClr val="tx1"/>
                </a:solidFill>
                <a:latin typeface="Agrandir" panose="00000500000000000000"/>
                <a:ea typeface="Times New Roman" panose="02020603050405020304" pitchFamily="18" charset="0"/>
              </a:rPr>
              <a:t>self-assessment and proceeding with their application to Nominate. </a:t>
            </a:r>
            <a:endParaRPr lang="en-AU" sz="1100" i="1" dirty="0">
              <a:solidFill>
                <a:schemeClr val="bg1">
                  <a:lumMod val="50000"/>
                </a:schemeClr>
              </a:solidFill>
              <a:latin typeface="Agrandir" panose="00000500000000000000"/>
              <a:ea typeface="Times New Roman" panose="02020603050405020304" pitchFamily="18" charset="0"/>
            </a:endParaRPr>
          </a:p>
          <a:p>
            <a:pPr marL="171450" marR="356870" indent="-171450">
              <a:spcBef>
                <a:spcPts val="300"/>
              </a:spcBef>
              <a:spcAft>
                <a:spcPts val="300"/>
              </a:spcAft>
              <a:buClr>
                <a:srgbClr val="FF610F"/>
              </a:buClr>
              <a:buFont typeface="Arial" panose="020B0604020202020204" pitchFamily="34" charset="0"/>
              <a:buChar char="•"/>
            </a:pPr>
            <a:r>
              <a:rPr lang="en-AU" sz="1200" dirty="0">
                <a:solidFill>
                  <a:srgbClr val="4F17A8"/>
                </a:solidFill>
                <a:latin typeface="Agrandir Medium" panose="00000600000000000000" pitchFamily="2" charset="0"/>
              </a:rPr>
              <a:t>Self-Assessment for Candidates</a:t>
            </a:r>
            <a:r>
              <a:rPr lang="en-AU" sz="1100" dirty="0">
                <a:solidFill>
                  <a:schemeClr val="bg1">
                    <a:lumMod val="50000"/>
                  </a:schemeClr>
                </a:solidFill>
                <a:latin typeface="Agrandir" panose="00000500000000000000"/>
                <a:ea typeface="Times New Roman" panose="02020603050405020304" pitchFamily="18" charset="0"/>
              </a:rPr>
              <a:t>………………………………………………………………………………………………Pages 3-7</a:t>
            </a:r>
            <a:br>
              <a:rPr lang="en-AU" sz="1100" dirty="0">
                <a:solidFill>
                  <a:schemeClr val="bg1">
                    <a:lumMod val="50000"/>
                  </a:schemeClr>
                </a:solidFill>
                <a:latin typeface="Agrandir" panose="00000500000000000000"/>
                <a:ea typeface="Times New Roman" panose="02020603050405020304" pitchFamily="18" charset="0"/>
              </a:rPr>
            </a:br>
            <a:r>
              <a:rPr lang="en-AU" sz="1100" i="1" dirty="0">
                <a:solidFill>
                  <a:schemeClr val="tx1"/>
                </a:solidFill>
                <a:latin typeface="Agrandir" panose="00000500000000000000"/>
                <a:ea typeface="Times New Roman" panose="02020603050405020304" pitchFamily="18" charset="0"/>
              </a:rPr>
              <a:t>The self-assessment is to assist you understand the eligibility and suitability criteria for our potential board members.  Please take the time to refer to all the related materials and complete the self–assessment before you proceed with an application for the position of Director on the PMI Sydney Chapter Board. </a:t>
            </a:r>
            <a:endParaRPr lang="en-AU" sz="1100" dirty="0">
              <a:solidFill>
                <a:schemeClr val="bg1">
                  <a:lumMod val="50000"/>
                </a:schemeClr>
              </a:solidFill>
              <a:latin typeface="Agrandir" panose="00000500000000000000"/>
              <a:ea typeface="Times New Roman" panose="02020603050405020304" pitchFamily="18" charset="0"/>
            </a:endParaRPr>
          </a:p>
          <a:p>
            <a:pPr marL="171450" marR="356870" indent="-171450">
              <a:spcBef>
                <a:spcPts val="300"/>
              </a:spcBef>
              <a:spcAft>
                <a:spcPts val="300"/>
              </a:spcAft>
              <a:buClr>
                <a:srgbClr val="FF610F"/>
              </a:buClr>
              <a:buFont typeface="Arial" panose="020B0604020202020204" pitchFamily="34" charset="0"/>
              <a:buChar char="•"/>
            </a:pPr>
            <a:r>
              <a:rPr lang="en-AU" sz="1200" dirty="0">
                <a:solidFill>
                  <a:srgbClr val="4F17A8"/>
                </a:solidFill>
                <a:latin typeface="Agrandir Medium" panose="00000600000000000000" pitchFamily="2" charset="0"/>
              </a:rPr>
              <a:t>Nomination Instructions</a:t>
            </a:r>
            <a:r>
              <a:rPr lang="en-AU" sz="1100" dirty="0">
                <a:solidFill>
                  <a:schemeClr val="bg1">
                    <a:lumMod val="50000"/>
                  </a:schemeClr>
                </a:solidFill>
                <a:latin typeface="Agrandir" panose="00000500000000000000"/>
                <a:ea typeface="Times New Roman" panose="02020603050405020304" pitchFamily="18" charset="0"/>
              </a:rPr>
              <a:t>……………………………………………………………………………………….………………………………..….Page 8</a:t>
            </a:r>
            <a:br>
              <a:rPr lang="en-AU" sz="1100" dirty="0">
                <a:solidFill>
                  <a:schemeClr val="bg1">
                    <a:lumMod val="50000"/>
                  </a:schemeClr>
                </a:solidFill>
                <a:latin typeface="Agrandir" panose="00000500000000000000"/>
                <a:ea typeface="Times New Roman" panose="02020603050405020304" pitchFamily="18" charset="0"/>
              </a:rPr>
            </a:br>
            <a:r>
              <a:rPr lang="en-AU" sz="1100" i="1" dirty="0">
                <a:solidFill>
                  <a:schemeClr val="tx1"/>
                </a:solidFill>
                <a:latin typeface="Agrandir" panose="00000500000000000000"/>
              </a:rPr>
              <a:t>These are the instructions for candidates that choose to proceed with an application to Nominate for the Board. </a:t>
            </a:r>
            <a:endParaRPr lang="en-AU" sz="1100" b="1" dirty="0">
              <a:solidFill>
                <a:srgbClr val="4F17A8"/>
              </a:solidFill>
              <a:latin typeface="Agrandir" panose="00000500000000000000"/>
              <a:ea typeface="Times New Roman" panose="02020603050405020304" pitchFamily="18" charset="0"/>
              <a:cs typeface="Arial" panose="020B0604020202020204" pitchFamily="34" charset="0"/>
            </a:endParaRPr>
          </a:p>
          <a:p>
            <a:pPr marR="356870">
              <a:spcBef>
                <a:spcPts val="900"/>
              </a:spcBef>
              <a:spcAft>
                <a:spcPts val="900"/>
              </a:spcAft>
            </a:pPr>
            <a:r>
              <a:rPr lang="en-US" sz="1600" b="1" dirty="0">
                <a:solidFill>
                  <a:srgbClr val="FF610F"/>
                </a:solidFill>
                <a:effectLst/>
                <a:latin typeface="Agrandir" panose="0000050000000000000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PMI Sydney Chapter Nominating Committee 2025 </a:t>
            </a:r>
            <a:endParaRPr lang="en-US" sz="1400" dirty="0">
              <a:solidFill>
                <a:srgbClr val="FF610F"/>
              </a:solidFill>
              <a:effectLst/>
              <a:latin typeface="Agrandir" panose="00000500000000000000"/>
              <a:ea typeface="Times New Roman" panose="02020603050405020304" pitchFamily="18" charset="0"/>
            </a:endParaRPr>
          </a:p>
          <a:p>
            <a:pPr marR="356870">
              <a:spcBef>
                <a:spcPts val="900"/>
              </a:spcBef>
            </a:pPr>
            <a:endParaRPr lang="en-AU" sz="1600" b="1" dirty="0">
              <a:solidFill>
                <a:srgbClr val="4F17A8"/>
              </a:solidFill>
              <a:latin typeface="Agrandir" panose="00000500000000000000"/>
              <a:ea typeface="Times New Roman" panose="02020603050405020304" pitchFamily="18" charset="0"/>
              <a:cs typeface="Arial" panose="020B0604020202020204" pitchFamily="34" charset="0"/>
            </a:endParaRPr>
          </a:p>
          <a:p>
            <a:pPr marR="356870">
              <a:spcBef>
                <a:spcPts val="900"/>
              </a:spcBef>
            </a:pPr>
            <a:r>
              <a:rPr lang="en-AU" sz="1600" b="1" dirty="0">
                <a:solidFill>
                  <a:srgbClr val="4F17A8"/>
                </a:solidFill>
                <a:effectLst/>
                <a:latin typeface="Agrandir" panose="00000500000000000000"/>
                <a:ea typeface="Times New Roman" panose="02020603050405020304" pitchFamily="18" charset="0"/>
                <a:cs typeface="Arial" panose="020B0604020202020204" pitchFamily="34" charset="0"/>
              </a:rPr>
              <a:t>Questions? </a:t>
            </a:r>
            <a:br>
              <a:rPr lang="en-AU" sz="1050" b="1" dirty="0">
                <a:solidFill>
                  <a:schemeClr val="tx1"/>
                </a:solidFill>
                <a:effectLst/>
                <a:latin typeface="Agrandir" panose="00000500000000000000"/>
                <a:ea typeface="Times New Roman" panose="02020603050405020304" pitchFamily="18" charset="0"/>
                <a:cs typeface="Arial" panose="020B0604020202020204" pitchFamily="34" charset="0"/>
              </a:rPr>
            </a:br>
            <a:r>
              <a:rPr lang="en-AU" sz="1600" dirty="0">
                <a:solidFill>
                  <a:schemeClr val="tx1"/>
                </a:solidFill>
                <a:effectLst/>
                <a:latin typeface="Agrandir" panose="00000500000000000000"/>
                <a:ea typeface="Times New Roman" panose="02020603050405020304" pitchFamily="18" charset="0"/>
                <a:cs typeface="Arial" panose="020B0604020202020204" pitchFamily="34" charset="0"/>
              </a:rPr>
              <a:t>Contact the Nominating Committee             </a:t>
            </a:r>
            <a:r>
              <a:rPr lang="en-AU" sz="1600" dirty="0">
                <a:solidFill>
                  <a:srgbClr val="FF610F"/>
                </a:solidFill>
                <a:effectLst/>
                <a:latin typeface="Agrandir" panose="0000050000000000000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nc@pmisydney.org</a:t>
            </a:r>
            <a:endParaRPr lang="en-AU" sz="1600" dirty="0">
              <a:solidFill>
                <a:srgbClr val="FF610F"/>
              </a:solidFill>
              <a:effectLst/>
              <a:latin typeface="Agrandir" panose="00000500000000000000"/>
              <a:ea typeface="Times New Roman" panose="02020603050405020304" pitchFamily="18" charset="0"/>
              <a:cs typeface="Arial" panose="020B0604020202020204" pitchFamily="34" charset="0"/>
            </a:endParaRPr>
          </a:p>
        </p:txBody>
      </p:sp>
      <p:sp>
        <p:nvSpPr>
          <p:cNvPr id="11" name="Rectangle 10">
            <a:extLst>
              <a:ext uri="{FF2B5EF4-FFF2-40B4-BE49-F238E27FC236}">
                <a16:creationId xmlns:a16="http://schemas.microsoft.com/office/drawing/2014/main" id="{80FD906E-8A4D-4758-A923-711ED190A55A}"/>
              </a:ext>
            </a:extLst>
          </p:cNvPr>
          <p:cNvSpPr/>
          <p:nvPr/>
        </p:nvSpPr>
        <p:spPr>
          <a:xfrm>
            <a:off x="0" y="8713486"/>
            <a:ext cx="6876000" cy="430513"/>
          </a:xfrm>
          <a:prstGeom prst="rect">
            <a:avLst/>
          </a:prstGeom>
          <a:solidFill>
            <a:srgbClr val="FF6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400" dirty="0">
                <a:latin typeface="Agrandir" panose="00000500000000000000" pitchFamily="50" charset="0"/>
              </a:rPr>
              <a:t>PMI Sydney Chapter – 2025 Elections</a:t>
            </a:r>
            <a:endParaRPr lang="en-US" sz="1400" b="1" dirty="0">
              <a:latin typeface="Agrandir" panose="00000500000000000000" pitchFamily="50" charset="0"/>
            </a:endParaRPr>
          </a:p>
        </p:txBody>
      </p:sp>
      <p:grpSp>
        <p:nvGrpSpPr>
          <p:cNvPr id="19" name="Group 18">
            <a:extLst>
              <a:ext uri="{FF2B5EF4-FFF2-40B4-BE49-F238E27FC236}">
                <a16:creationId xmlns:a16="http://schemas.microsoft.com/office/drawing/2014/main" id="{1568E45A-76CF-4161-8F3A-BF2AFE0F4DC2}"/>
              </a:ext>
            </a:extLst>
          </p:cNvPr>
          <p:cNvGrpSpPr/>
          <p:nvPr/>
        </p:nvGrpSpPr>
        <p:grpSpPr>
          <a:xfrm>
            <a:off x="6492388" y="8785486"/>
            <a:ext cx="288000" cy="288000"/>
            <a:chOff x="6507869" y="8793101"/>
            <a:chExt cx="288000" cy="288000"/>
          </a:xfrm>
        </p:grpSpPr>
        <p:sp>
          <p:nvSpPr>
            <p:cNvPr id="16" name="Oval 15">
              <a:extLst>
                <a:ext uri="{FF2B5EF4-FFF2-40B4-BE49-F238E27FC236}">
                  <a16:creationId xmlns:a16="http://schemas.microsoft.com/office/drawing/2014/main" id="{FE4C2614-4928-4F1E-B341-5458BCF2C3E0}"/>
                </a:ext>
              </a:extLst>
            </p:cNvPr>
            <p:cNvSpPr/>
            <p:nvPr/>
          </p:nvSpPr>
          <p:spPr>
            <a:xfrm>
              <a:off x="6507869" y="8793101"/>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dirty="0"/>
            </a:p>
          </p:txBody>
        </p:sp>
        <p:sp>
          <p:nvSpPr>
            <p:cNvPr id="17" name="TextBox 16">
              <a:extLst>
                <a:ext uri="{FF2B5EF4-FFF2-40B4-BE49-F238E27FC236}">
                  <a16:creationId xmlns:a16="http://schemas.microsoft.com/office/drawing/2014/main" id="{DBFA3F45-EB0B-4B21-8613-1E428E53EEB2}"/>
                </a:ext>
              </a:extLst>
            </p:cNvPr>
            <p:cNvSpPr txBox="1"/>
            <p:nvPr/>
          </p:nvSpPr>
          <p:spPr>
            <a:xfrm>
              <a:off x="6507869" y="8813990"/>
              <a:ext cx="288000" cy="246221"/>
            </a:xfrm>
            <a:prstGeom prst="rect">
              <a:avLst/>
            </a:prstGeom>
            <a:noFill/>
            <a:ln>
              <a:noFill/>
            </a:ln>
          </p:spPr>
          <p:txBody>
            <a:bodyPr wrap="square" lIns="0" tIns="0" rIns="0" bIns="0" anchor="ctr" anchorCtr="0">
              <a:spAutoFit/>
            </a:bodyPr>
            <a:lstStyle/>
            <a:p>
              <a:pPr algn="ctr"/>
              <a:r>
                <a:rPr lang="en-AU" sz="1600" b="1"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1</a:t>
              </a:r>
              <a:endParaRPr lang="en-US" sz="1600" dirty="0">
                <a:solidFill>
                  <a:srgbClr val="FF610F"/>
                </a:solidFill>
              </a:endParaRPr>
            </a:p>
          </p:txBody>
        </p:sp>
      </p:grpSp>
      <p:sp>
        <p:nvSpPr>
          <p:cNvPr id="2" name="Rectangle 1">
            <a:extLst>
              <a:ext uri="{FF2B5EF4-FFF2-40B4-BE49-F238E27FC236}">
                <a16:creationId xmlns:a16="http://schemas.microsoft.com/office/drawing/2014/main" id="{C7E7CDD7-E766-4927-8BE0-A19189A06B44}"/>
              </a:ext>
            </a:extLst>
          </p:cNvPr>
          <p:cNvSpPr/>
          <p:nvPr/>
        </p:nvSpPr>
        <p:spPr>
          <a:xfrm>
            <a:off x="0" y="1259260"/>
            <a:ext cx="6876000" cy="720000"/>
          </a:xfrm>
          <a:prstGeom prst="rect">
            <a:avLst/>
          </a:prstGeom>
          <a:solidFill>
            <a:srgbClr val="05BF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b="1" dirty="0">
                <a:latin typeface="Agrandir Medium" panose="00000600000000000000"/>
              </a:rPr>
              <a:t>Election information for Candidates</a:t>
            </a:r>
            <a:endParaRPr lang="en-US" sz="2400" dirty="0">
              <a:latin typeface="Agrandir Medium" panose="00000600000000000000"/>
            </a:endParaRPr>
          </a:p>
        </p:txBody>
      </p:sp>
      <p:sp>
        <p:nvSpPr>
          <p:cNvPr id="18" name="Rectangle 17">
            <a:extLst>
              <a:ext uri="{FF2B5EF4-FFF2-40B4-BE49-F238E27FC236}">
                <a16:creationId xmlns:a16="http://schemas.microsoft.com/office/drawing/2014/main" id="{2308B1BB-6DC6-48A1-BDC6-1C4F0A8E88E6}"/>
              </a:ext>
            </a:extLst>
          </p:cNvPr>
          <p:cNvSpPr/>
          <p:nvPr/>
        </p:nvSpPr>
        <p:spPr>
          <a:xfrm>
            <a:off x="0" y="0"/>
            <a:ext cx="6876000" cy="1259271"/>
          </a:xfrm>
          <a:prstGeom prst="rect">
            <a:avLst/>
          </a:prstGeom>
          <a:solidFill>
            <a:srgbClr val="FF6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20" name="Picture 1">
            <a:extLst>
              <a:ext uri="{FF2B5EF4-FFF2-40B4-BE49-F238E27FC236}">
                <a16:creationId xmlns:a16="http://schemas.microsoft.com/office/drawing/2014/main" id="{3F1E9BB1-60BE-4B40-9B21-8C976B9DA4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6679"/>
            <a:ext cx="2362258" cy="9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20">
            <a:extLst>
              <a:ext uri="{FF2B5EF4-FFF2-40B4-BE49-F238E27FC236}">
                <a16:creationId xmlns:a16="http://schemas.microsoft.com/office/drawing/2014/main" id="{36DE84B6-F751-42C4-BE04-F70BF34F6E53}"/>
              </a:ext>
            </a:extLst>
          </p:cNvPr>
          <p:cNvSpPr/>
          <p:nvPr/>
        </p:nvSpPr>
        <p:spPr>
          <a:xfrm>
            <a:off x="2238882" y="176679"/>
            <a:ext cx="4638168" cy="90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marR="317500" algn="r"/>
            <a:r>
              <a:rPr lang="en-AU" sz="1800" b="1" dirty="0">
                <a:solidFill>
                  <a:schemeClr val="tx1"/>
                </a:solidFill>
                <a:effectLst/>
                <a:latin typeface="Agrandir Medium" panose="00000600000000000000"/>
                <a:ea typeface="Times New Roman" panose="02020603050405020304" pitchFamily="18" charset="0"/>
                <a:cs typeface="Arial" panose="020B0604020202020204" pitchFamily="34" charset="0"/>
              </a:rPr>
              <a:t>      2025 Board of Directors Election</a:t>
            </a:r>
          </a:p>
          <a:p>
            <a:pPr marR="317500" algn="r"/>
            <a:r>
              <a:rPr lang="en-AU" b="1" dirty="0">
                <a:solidFill>
                  <a:srgbClr val="4F17A8"/>
                </a:solidFill>
                <a:latin typeface="Agrandir Medium" panose="00000600000000000000"/>
                <a:ea typeface="Times New Roman" panose="02020603050405020304" pitchFamily="18" charset="0"/>
                <a:cs typeface="Arial" panose="020B0604020202020204" pitchFamily="34" charset="0"/>
              </a:rPr>
              <a:t>Election Information</a:t>
            </a:r>
            <a:br>
              <a:rPr lang="en-AU" sz="800" b="1" dirty="0">
                <a:solidFill>
                  <a:schemeClr val="tx1"/>
                </a:solidFill>
                <a:effectLst/>
                <a:latin typeface="Agrandir Medium" panose="00000600000000000000"/>
                <a:ea typeface="Times New Roman" panose="02020603050405020304" pitchFamily="18" charset="0"/>
                <a:cs typeface="Arial" panose="020B0604020202020204" pitchFamily="34" charset="0"/>
              </a:rPr>
            </a:br>
            <a:r>
              <a:rPr lang="en-AU" sz="1600" dirty="0">
                <a:solidFill>
                  <a:srgbClr val="FF610F"/>
                </a:solidFill>
                <a:effectLst/>
                <a:latin typeface="Agrandir Medium" panose="0000060000000000000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nc@pmisydney.org</a:t>
            </a:r>
            <a:r>
              <a:rPr lang="en-AU" sz="1600" dirty="0">
                <a:solidFill>
                  <a:srgbClr val="FF610F"/>
                </a:solidFill>
                <a:effectLst/>
                <a:latin typeface="Agrandir Medium" panose="00000600000000000000"/>
                <a:ea typeface="Times New Roman" panose="02020603050405020304" pitchFamily="18" charset="0"/>
                <a:cs typeface="Arial" panose="020B0604020202020204" pitchFamily="34" charset="0"/>
              </a:rPr>
              <a:t> </a:t>
            </a:r>
            <a:endParaRPr lang="en-AU" sz="1800" dirty="0">
              <a:solidFill>
                <a:srgbClr val="FF610F"/>
              </a:solidFill>
              <a:effectLst/>
              <a:latin typeface="Agrandir Medium" panose="0000060000000000000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1296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661534C-9E5F-4298-9BD7-FBB6CE61ED56}"/>
              </a:ext>
            </a:extLst>
          </p:cNvPr>
          <p:cNvSpPr/>
          <p:nvPr/>
        </p:nvSpPr>
        <p:spPr>
          <a:xfrm>
            <a:off x="0" y="1961391"/>
            <a:ext cx="6876000" cy="6752095"/>
          </a:xfrm>
          <a:prstGeom prst="rect">
            <a:avLst/>
          </a:prstGeom>
          <a:solidFill>
            <a:srgbClr val="05BF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Rectangle 1">
            <a:extLst>
              <a:ext uri="{FF2B5EF4-FFF2-40B4-BE49-F238E27FC236}">
                <a16:creationId xmlns:a16="http://schemas.microsoft.com/office/drawing/2014/main" id="{C7E7CDD7-E766-4927-8BE0-A19189A06B44}"/>
              </a:ext>
            </a:extLst>
          </p:cNvPr>
          <p:cNvSpPr/>
          <p:nvPr/>
        </p:nvSpPr>
        <p:spPr>
          <a:xfrm>
            <a:off x="0" y="1259272"/>
            <a:ext cx="6876000" cy="720000"/>
          </a:xfrm>
          <a:prstGeom prst="rect">
            <a:avLst/>
          </a:prstGeom>
          <a:solidFill>
            <a:srgbClr val="4F17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b="1" dirty="0">
                <a:latin typeface="Agrandir Medium" panose="00000600000000000000" pitchFamily="50" charset="0"/>
              </a:rPr>
              <a:t>Reference Material for Candidates</a:t>
            </a:r>
            <a:endParaRPr lang="en-US" sz="2400" dirty="0"/>
          </a:p>
        </p:txBody>
      </p:sp>
      <p:sp>
        <p:nvSpPr>
          <p:cNvPr id="5" name="Rectangle 4">
            <a:extLst>
              <a:ext uri="{FF2B5EF4-FFF2-40B4-BE49-F238E27FC236}">
                <a16:creationId xmlns:a16="http://schemas.microsoft.com/office/drawing/2014/main" id="{962C99E9-B38A-4C55-AEBF-54805CC3BC44}"/>
              </a:ext>
            </a:extLst>
          </p:cNvPr>
          <p:cNvSpPr/>
          <p:nvPr/>
        </p:nvSpPr>
        <p:spPr>
          <a:xfrm>
            <a:off x="180000" y="2097438"/>
            <a:ext cx="6516000" cy="44807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36000" rtlCol="0" anchor="t" anchorCtr="0"/>
          <a:lstStyle/>
          <a:p>
            <a:pPr marR="356870" algn="just">
              <a:spcAft>
                <a:spcPts val="1200"/>
              </a:spcAft>
            </a:pPr>
            <a:endParaRPr lang="en-US" sz="1400" dirty="0">
              <a:solidFill>
                <a:schemeClr val="tx1"/>
              </a:solidFill>
              <a:effectLst/>
              <a:latin typeface="Agrandir Medium" panose="00000600000000000000" pitchFamily="50" charset="0"/>
              <a:ea typeface="Times New Roman" panose="02020603050405020304" pitchFamily="18" charset="0"/>
            </a:endParaRPr>
          </a:p>
        </p:txBody>
      </p:sp>
      <p:sp>
        <p:nvSpPr>
          <p:cNvPr id="18" name="Rectangle 17">
            <a:extLst>
              <a:ext uri="{FF2B5EF4-FFF2-40B4-BE49-F238E27FC236}">
                <a16:creationId xmlns:a16="http://schemas.microsoft.com/office/drawing/2014/main" id="{AF4D9962-DDC0-47AF-8717-4254C5067535}"/>
              </a:ext>
            </a:extLst>
          </p:cNvPr>
          <p:cNvSpPr/>
          <p:nvPr/>
        </p:nvSpPr>
        <p:spPr>
          <a:xfrm>
            <a:off x="4844" y="1"/>
            <a:ext cx="6876000" cy="1259271"/>
          </a:xfrm>
          <a:prstGeom prst="rect">
            <a:avLst/>
          </a:prstGeom>
          <a:solidFill>
            <a:srgbClr val="FF6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19" name="Picture 1">
            <a:extLst>
              <a:ext uri="{FF2B5EF4-FFF2-40B4-BE49-F238E27FC236}">
                <a16:creationId xmlns:a16="http://schemas.microsoft.com/office/drawing/2014/main" id="{377C7E14-EAD3-4BA8-BC2B-4619C719D8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75" y="176679"/>
            <a:ext cx="2362258" cy="9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Rectangle 19">
            <a:extLst>
              <a:ext uri="{FF2B5EF4-FFF2-40B4-BE49-F238E27FC236}">
                <a16:creationId xmlns:a16="http://schemas.microsoft.com/office/drawing/2014/main" id="{55A0990D-329B-4023-8F00-33D7B8F48F16}"/>
              </a:ext>
            </a:extLst>
          </p:cNvPr>
          <p:cNvSpPr/>
          <p:nvPr/>
        </p:nvSpPr>
        <p:spPr>
          <a:xfrm>
            <a:off x="2175099" y="176679"/>
            <a:ext cx="4705111" cy="90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marR="317500" algn="r"/>
            <a:r>
              <a:rPr lang="en-AU" sz="1800" b="1" dirty="0">
                <a:solidFill>
                  <a:schemeClr val="tx1"/>
                </a:solidFill>
                <a:effectLst/>
                <a:latin typeface="Agrandir" panose="00000500000000000000" pitchFamily="50" charset="0"/>
                <a:ea typeface="Times New Roman" panose="02020603050405020304" pitchFamily="18" charset="0"/>
                <a:cs typeface="Arial" panose="020B0604020202020204" pitchFamily="34" charset="0"/>
              </a:rPr>
              <a:t>       2025 Board of Directors Election</a:t>
            </a:r>
          </a:p>
          <a:p>
            <a:pPr marR="317500" algn="r"/>
            <a:r>
              <a:rPr lang="en-AU" b="1" dirty="0">
                <a:solidFill>
                  <a:srgbClr val="4F17A8"/>
                </a:solidFill>
                <a:latin typeface="Agrandir" panose="00000500000000000000" pitchFamily="50" charset="0"/>
                <a:ea typeface="Times New Roman" panose="02020603050405020304" pitchFamily="18" charset="0"/>
                <a:cs typeface="Arial" panose="020B0604020202020204" pitchFamily="34" charset="0"/>
              </a:rPr>
              <a:t>Election Information</a:t>
            </a:r>
            <a:br>
              <a:rPr lang="en-AU" sz="800" b="1" dirty="0">
                <a:solidFill>
                  <a:schemeClr val="tx1"/>
                </a:solidFill>
                <a:effectLst/>
                <a:latin typeface="Agrandir" panose="00000500000000000000" pitchFamily="50" charset="0"/>
                <a:ea typeface="Times New Roman" panose="02020603050405020304" pitchFamily="18" charset="0"/>
                <a:cs typeface="Arial" panose="020B0604020202020204" pitchFamily="34" charset="0"/>
              </a:rPr>
            </a:br>
            <a:r>
              <a:rPr lang="en-AU" sz="16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nc@pmisydney.org</a:t>
            </a:r>
            <a:r>
              <a:rPr lang="en-AU" sz="16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 </a:t>
            </a:r>
            <a:endParaRPr lang="en-AU" sz="18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endParaRPr>
          </a:p>
        </p:txBody>
      </p:sp>
      <p:sp>
        <p:nvSpPr>
          <p:cNvPr id="21" name="Rectangle 20">
            <a:extLst>
              <a:ext uri="{FF2B5EF4-FFF2-40B4-BE49-F238E27FC236}">
                <a16:creationId xmlns:a16="http://schemas.microsoft.com/office/drawing/2014/main" id="{94094DD7-3E71-4CE9-BCD8-C4D386F74CDE}"/>
              </a:ext>
            </a:extLst>
          </p:cNvPr>
          <p:cNvSpPr/>
          <p:nvPr/>
        </p:nvSpPr>
        <p:spPr>
          <a:xfrm>
            <a:off x="0" y="8713486"/>
            <a:ext cx="6876000" cy="430513"/>
          </a:xfrm>
          <a:prstGeom prst="rect">
            <a:avLst/>
          </a:prstGeom>
          <a:solidFill>
            <a:srgbClr val="FF6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400" dirty="0">
                <a:latin typeface="Agrandir" panose="00000500000000000000" pitchFamily="50" charset="0"/>
              </a:rPr>
              <a:t>PMI Sydney Chapter – 2025 Elections</a:t>
            </a:r>
            <a:endParaRPr lang="en-US" sz="1400" b="1" dirty="0">
              <a:latin typeface="Agrandir" panose="00000500000000000000" pitchFamily="50" charset="0"/>
            </a:endParaRPr>
          </a:p>
        </p:txBody>
      </p:sp>
      <p:grpSp>
        <p:nvGrpSpPr>
          <p:cNvPr id="22" name="Group 21">
            <a:extLst>
              <a:ext uri="{FF2B5EF4-FFF2-40B4-BE49-F238E27FC236}">
                <a16:creationId xmlns:a16="http://schemas.microsoft.com/office/drawing/2014/main" id="{843AAFB7-DC88-4E7F-9352-5FA686D20DA9}"/>
              </a:ext>
            </a:extLst>
          </p:cNvPr>
          <p:cNvGrpSpPr/>
          <p:nvPr/>
        </p:nvGrpSpPr>
        <p:grpSpPr>
          <a:xfrm>
            <a:off x="6492388" y="8785486"/>
            <a:ext cx="288000" cy="288000"/>
            <a:chOff x="6507869" y="8793101"/>
            <a:chExt cx="288000" cy="288000"/>
          </a:xfrm>
        </p:grpSpPr>
        <p:sp>
          <p:nvSpPr>
            <p:cNvPr id="23" name="Oval 22">
              <a:extLst>
                <a:ext uri="{FF2B5EF4-FFF2-40B4-BE49-F238E27FC236}">
                  <a16:creationId xmlns:a16="http://schemas.microsoft.com/office/drawing/2014/main" id="{9B199675-A0BF-4BEC-A2D1-341C4E76BA93}"/>
                </a:ext>
              </a:extLst>
            </p:cNvPr>
            <p:cNvSpPr/>
            <p:nvPr/>
          </p:nvSpPr>
          <p:spPr>
            <a:xfrm>
              <a:off x="6507869" y="8793101"/>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dirty="0"/>
            </a:p>
          </p:txBody>
        </p:sp>
        <p:sp>
          <p:nvSpPr>
            <p:cNvPr id="24" name="TextBox 23">
              <a:extLst>
                <a:ext uri="{FF2B5EF4-FFF2-40B4-BE49-F238E27FC236}">
                  <a16:creationId xmlns:a16="http://schemas.microsoft.com/office/drawing/2014/main" id="{39E6BCBC-69C1-4F15-8DE4-03E4416075B4}"/>
                </a:ext>
              </a:extLst>
            </p:cNvPr>
            <p:cNvSpPr txBox="1"/>
            <p:nvPr/>
          </p:nvSpPr>
          <p:spPr>
            <a:xfrm>
              <a:off x="6507869" y="8813990"/>
              <a:ext cx="288000" cy="246221"/>
            </a:xfrm>
            <a:prstGeom prst="rect">
              <a:avLst/>
            </a:prstGeom>
            <a:noFill/>
            <a:ln>
              <a:noFill/>
            </a:ln>
          </p:spPr>
          <p:txBody>
            <a:bodyPr wrap="square" lIns="0" tIns="0" rIns="0" bIns="0" anchor="ctr" anchorCtr="0">
              <a:spAutoFit/>
            </a:bodyPr>
            <a:lstStyle/>
            <a:p>
              <a:pPr algn="ctr"/>
              <a:r>
                <a:rPr lang="en-AU" sz="1600" b="1"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2</a:t>
              </a:r>
              <a:endParaRPr lang="en-US" sz="1600" dirty="0">
                <a:solidFill>
                  <a:srgbClr val="FF610F"/>
                </a:solidFill>
              </a:endParaRPr>
            </a:p>
          </p:txBody>
        </p:sp>
      </p:grpSp>
      <p:sp>
        <p:nvSpPr>
          <p:cNvPr id="14" name="Rectangle 13">
            <a:extLst>
              <a:ext uri="{FF2B5EF4-FFF2-40B4-BE49-F238E27FC236}">
                <a16:creationId xmlns:a16="http://schemas.microsoft.com/office/drawing/2014/main" id="{AF23549E-7FB3-4AAE-B8F4-05C5757A857D}"/>
              </a:ext>
            </a:extLst>
          </p:cNvPr>
          <p:cNvSpPr/>
          <p:nvPr/>
        </p:nvSpPr>
        <p:spPr>
          <a:xfrm>
            <a:off x="171000" y="6696388"/>
            <a:ext cx="6516000" cy="18935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36000" rtlCol="0" anchor="t" anchorCtr="0"/>
          <a:lstStyle/>
          <a:p>
            <a:pPr marR="356870" algn="just">
              <a:spcAft>
                <a:spcPts val="1200"/>
              </a:spcAft>
            </a:pPr>
            <a:endParaRPr lang="en-US" sz="1400" dirty="0">
              <a:solidFill>
                <a:schemeClr val="tx1"/>
              </a:solidFill>
              <a:effectLst/>
              <a:latin typeface="Agrandir Medium" panose="00000600000000000000" pitchFamily="50" charset="0"/>
              <a:ea typeface="Times New Roman" panose="02020603050405020304" pitchFamily="18" charset="0"/>
            </a:endParaRPr>
          </a:p>
        </p:txBody>
      </p:sp>
      <p:sp>
        <p:nvSpPr>
          <p:cNvPr id="8" name="Rectangle 7">
            <a:extLst>
              <a:ext uri="{FF2B5EF4-FFF2-40B4-BE49-F238E27FC236}">
                <a16:creationId xmlns:a16="http://schemas.microsoft.com/office/drawing/2014/main" id="{E31C1F2B-BF6D-41BA-9AB6-BC30A71115B5}"/>
              </a:ext>
            </a:extLst>
          </p:cNvPr>
          <p:cNvSpPr/>
          <p:nvPr/>
        </p:nvSpPr>
        <p:spPr>
          <a:xfrm>
            <a:off x="162000" y="2102804"/>
            <a:ext cx="6696001" cy="66463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0" bIns="144000" rtlCol="0" anchor="t" anchorCtr="0"/>
          <a:lstStyle/>
          <a:p>
            <a:pPr marR="356870" algn="just">
              <a:spcBef>
                <a:spcPts val="600"/>
              </a:spcBef>
              <a:spcAft>
                <a:spcPts val="600"/>
              </a:spcAft>
            </a:pPr>
            <a:r>
              <a:rPr lang="en-AU" sz="1600" dirty="0">
                <a:solidFill>
                  <a:srgbClr val="4F17A8"/>
                </a:solidFill>
                <a:effectLst/>
                <a:latin typeface="Agrandir Medium" panose="00000600000000000000" pitchFamily="50" charset="0"/>
                <a:ea typeface="Times New Roman" panose="02020603050405020304" pitchFamily="18" charset="0"/>
              </a:rPr>
              <a:t>Preparation for all Candidates</a:t>
            </a:r>
          </a:p>
          <a:p>
            <a:pPr marR="356870">
              <a:spcBef>
                <a:spcPts val="600"/>
              </a:spcBef>
              <a:spcAft>
                <a:spcPts val="1200"/>
              </a:spcAft>
            </a:pPr>
            <a:r>
              <a:rPr lang="en-AU" sz="1400" dirty="0">
                <a:solidFill>
                  <a:schemeClr val="tx1"/>
                </a:solidFill>
                <a:effectLst/>
                <a:latin typeface="Agrandir Medium" panose="00000600000000000000" pitchFamily="50" charset="0"/>
                <a:ea typeface="Times New Roman" panose="02020603050405020304" pitchFamily="18" charset="0"/>
              </a:rPr>
              <a:t>Before submitting a nomination, candidates need to understand the commitments and requirements of holding the office of a Director </a:t>
            </a:r>
            <a:r>
              <a:rPr lang="en-AU" sz="1400" dirty="0">
                <a:solidFill>
                  <a:schemeClr val="tx1"/>
                </a:solidFill>
                <a:latin typeface="Agrandir Medium" panose="00000600000000000000" pitchFamily="50" charset="0"/>
                <a:ea typeface="Times New Roman" panose="02020603050405020304" pitchFamily="18" charset="0"/>
              </a:rPr>
              <a:t>of an Association registered in NSW, and the expectations of the role, PMI Sydney Chapter and PMI. </a:t>
            </a:r>
          </a:p>
          <a:p>
            <a:pPr marR="356870">
              <a:spcBef>
                <a:spcPts val="600"/>
              </a:spcBef>
              <a:spcAft>
                <a:spcPts val="1200"/>
              </a:spcAft>
            </a:pPr>
            <a:r>
              <a:rPr lang="en-AU" sz="1400" dirty="0">
                <a:solidFill>
                  <a:schemeClr val="tx1"/>
                </a:solidFill>
                <a:latin typeface="Agrandir Medium" panose="00000600000000000000" pitchFamily="50" charset="0"/>
                <a:ea typeface="Times New Roman" panose="02020603050405020304" pitchFamily="18" charset="0"/>
              </a:rPr>
              <a:t>The PMI Sydney Chapter  is governed by local laws (NSW), our</a:t>
            </a:r>
            <a:r>
              <a:rPr lang="en-AU" sz="1400" dirty="0">
                <a:solidFill>
                  <a:srgbClr val="FF610F"/>
                </a:solidFill>
                <a:latin typeface="Agrandir Medium" panose="00000600000000000000" pitchFamily="50" charset="0"/>
                <a:ea typeface="Times New Roman" panose="02020603050405020304" pitchFamily="18" charset="0"/>
              </a:rPr>
              <a:t> Bylaws version 12.0 </a:t>
            </a:r>
            <a:r>
              <a:rPr lang="en-AU" sz="1400" dirty="0">
                <a:solidFill>
                  <a:schemeClr val="tx1"/>
                </a:solidFill>
                <a:latin typeface="Agrandir Medium" panose="00000600000000000000" pitchFamily="50" charset="0"/>
                <a:ea typeface="Times New Roman" panose="02020603050405020304" pitchFamily="18" charset="0"/>
              </a:rPr>
              <a:t>and our Policies, which are available in the </a:t>
            </a:r>
            <a:r>
              <a:rPr lang="en-AU" sz="1400" dirty="0">
                <a:solidFill>
                  <a:srgbClr val="FF610F"/>
                </a:solidFill>
                <a:latin typeface="Agrandir Medium" panose="00000600000000000000" pitchFamily="50" charset="0"/>
                <a:ea typeface="Times New Roman" panose="02020603050405020304" pitchFamily="18" charset="0"/>
              </a:rPr>
              <a:t>Chapter Handbook </a:t>
            </a:r>
            <a:r>
              <a:rPr lang="en-AU" sz="1400" dirty="0">
                <a:solidFill>
                  <a:schemeClr val="tx1"/>
                </a:solidFill>
                <a:latin typeface="Agrandir Medium" panose="00000600000000000000" pitchFamily="50" charset="0"/>
                <a:ea typeface="Times New Roman" panose="02020603050405020304" pitchFamily="18" charset="0"/>
              </a:rPr>
              <a:t>(which includes information about Board Director Roles and Responsibilities). </a:t>
            </a:r>
            <a:endParaRPr lang="en-AU" sz="1400" dirty="0">
              <a:solidFill>
                <a:srgbClr val="4F17A8"/>
              </a:solidFill>
              <a:latin typeface="Agrandir Medium" panose="00000600000000000000" pitchFamily="50" charset="0"/>
              <a:ea typeface="Times New Roman" panose="02020603050405020304" pitchFamily="18" charset="0"/>
            </a:endParaRPr>
          </a:p>
          <a:p>
            <a:pPr marR="356870">
              <a:spcBef>
                <a:spcPts val="600"/>
              </a:spcBef>
              <a:spcAft>
                <a:spcPts val="1200"/>
              </a:spcAft>
              <a:buClr>
                <a:srgbClr val="FF610F"/>
              </a:buClr>
            </a:pPr>
            <a:r>
              <a:rPr lang="en-AU" sz="1400" dirty="0">
                <a:solidFill>
                  <a:srgbClr val="4F17A8"/>
                </a:solidFill>
                <a:latin typeface="Agrandir Medium" panose="00000600000000000000" pitchFamily="50" charset="0"/>
                <a:ea typeface="Times New Roman" panose="02020603050405020304" pitchFamily="18" charset="0"/>
              </a:rPr>
              <a:t>All interested members should have read these documents before submitting a nomination.  These documents are available on the Chapter website.</a:t>
            </a:r>
          </a:p>
          <a:p>
            <a:pPr marL="285750" marR="356870" indent="-285750">
              <a:spcBef>
                <a:spcPts val="600"/>
              </a:spcBef>
              <a:spcAft>
                <a:spcPts val="1200"/>
              </a:spcAft>
              <a:buClr>
                <a:srgbClr val="4F17A8"/>
              </a:buClr>
              <a:buFont typeface="Arial" panose="020B0604020202020204" pitchFamily="34" charset="0"/>
              <a:buChar char="•"/>
            </a:pPr>
            <a:r>
              <a:rPr lang="en-AU" sz="1400" dirty="0">
                <a:solidFill>
                  <a:srgbClr val="FF610F"/>
                </a:solidFill>
                <a:latin typeface="Agrandir Medium" panose="00000600000000000000" pitchFamily="50" charset="0"/>
                <a:ea typeface="Times New Roman" panose="02020603050405020304" pitchFamily="18" charset="0"/>
              </a:rPr>
              <a:t>PMI Sydney Chapter Bylaws Version 12.0</a:t>
            </a:r>
          </a:p>
          <a:p>
            <a:pPr marL="285750" marR="356870" indent="-285750">
              <a:spcBef>
                <a:spcPts val="600"/>
              </a:spcBef>
              <a:spcAft>
                <a:spcPts val="1200"/>
              </a:spcAft>
              <a:buClr>
                <a:srgbClr val="4F17A8"/>
              </a:buClr>
              <a:buFont typeface="Arial" panose="020B0604020202020204" pitchFamily="34" charset="0"/>
              <a:buChar char="•"/>
            </a:pPr>
            <a:r>
              <a:rPr lang="en-AU" sz="1400" dirty="0">
                <a:solidFill>
                  <a:srgbClr val="FF610F"/>
                </a:solidFill>
                <a:latin typeface="Agrandir Medium" panose="00000600000000000000" pitchFamily="50" charset="0"/>
                <a:ea typeface="Times New Roman" panose="02020603050405020304" pitchFamily="18" charset="0"/>
              </a:rPr>
              <a:t>PMI Sydney Chapter Handbook</a:t>
            </a:r>
          </a:p>
          <a:p>
            <a:pPr marL="285750" marR="356870" indent="-285750">
              <a:spcBef>
                <a:spcPts val="600"/>
              </a:spcBef>
              <a:spcAft>
                <a:spcPts val="1200"/>
              </a:spcAft>
              <a:buClr>
                <a:srgbClr val="4F17A8"/>
              </a:buClr>
              <a:buFont typeface="Arial" panose="020B0604020202020204" pitchFamily="34" charset="0"/>
              <a:buChar char="•"/>
            </a:pPr>
            <a:r>
              <a:rPr lang="en-US" sz="1400" dirty="0">
                <a:solidFill>
                  <a:srgbClr val="FF610F"/>
                </a:solidFill>
                <a:latin typeface="Agrandir Medium" panose="00000600000000000000" pitchFamily="50" charset="0"/>
                <a:hlinkClick r:id="rId4">
                  <a:extLst>
                    <a:ext uri="{A12FA001-AC4F-418D-AE19-62706E023703}">
                      <ahyp:hlinkClr xmlns:ahyp="http://schemas.microsoft.com/office/drawing/2018/hyperlinkcolor" val="tx"/>
                    </a:ext>
                  </a:extLst>
                </a:hlinkClick>
              </a:rPr>
              <a:t>PMI Code of Ethics and Professional Conduct</a:t>
            </a:r>
            <a:endParaRPr lang="en-US" sz="1400" dirty="0">
              <a:solidFill>
                <a:srgbClr val="FF610F"/>
              </a:solidFill>
              <a:latin typeface="Agrandir Medium" panose="00000600000000000000" pitchFamily="50" charset="0"/>
            </a:endParaRPr>
          </a:p>
          <a:p>
            <a:pPr marR="356870" algn="ctr">
              <a:spcBef>
                <a:spcPts val="600"/>
              </a:spcBef>
              <a:spcAft>
                <a:spcPts val="600"/>
              </a:spcAft>
              <a:buClr>
                <a:srgbClr val="FF610F"/>
              </a:buClr>
            </a:pPr>
            <a:br>
              <a:rPr lang="en-AU" sz="1400" dirty="0">
                <a:solidFill>
                  <a:srgbClr val="FF610F"/>
                </a:solidFill>
                <a:latin typeface="Agrandir Medium" panose="00000600000000000000" pitchFamily="50" charset="0"/>
                <a:ea typeface="Times New Roman" panose="02020603050405020304" pitchFamily="18" charset="0"/>
                <a:sym typeface="Wingdings" panose="05000000000000000000" pitchFamily="2" charset="2"/>
              </a:rPr>
            </a:br>
            <a:endParaRPr lang="en-AU" sz="1400" dirty="0">
              <a:solidFill>
                <a:srgbClr val="FF610F"/>
              </a:solidFill>
              <a:latin typeface="Agrandir Medium" panose="00000600000000000000" pitchFamily="50" charset="0"/>
              <a:ea typeface="Times New Roman" panose="02020603050405020304" pitchFamily="18" charset="0"/>
              <a:sym typeface="Wingdings" panose="05000000000000000000" pitchFamily="2" charset="2"/>
            </a:endParaRPr>
          </a:p>
          <a:p>
            <a:pPr marR="356870" algn="ctr">
              <a:spcBef>
                <a:spcPts val="600"/>
              </a:spcBef>
              <a:spcAft>
                <a:spcPts val="600"/>
              </a:spcAft>
              <a:buClr>
                <a:srgbClr val="FF610F"/>
              </a:buClr>
            </a:pPr>
            <a:r>
              <a:rPr lang="en-AU" sz="1400" dirty="0">
                <a:solidFill>
                  <a:srgbClr val="FF610F"/>
                </a:solidFill>
                <a:latin typeface="Agrandir Medium" panose="00000600000000000000" pitchFamily="50" charset="0"/>
                <a:ea typeface="Times New Roman" panose="02020603050405020304" pitchFamily="18" charset="0"/>
                <a:sym typeface="Wingdings" panose="05000000000000000000" pitchFamily="2" charset="2"/>
              </a:rPr>
              <a:t></a:t>
            </a:r>
            <a:endParaRPr lang="en-AU" sz="1400" dirty="0">
              <a:solidFill>
                <a:srgbClr val="FF610F"/>
              </a:solidFill>
              <a:latin typeface="Agrandir Medium" panose="00000600000000000000" pitchFamily="50" charset="0"/>
              <a:ea typeface="Times New Roman" panose="02020603050405020304" pitchFamily="18" charset="0"/>
            </a:endParaRPr>
          </a:p>
          <a:p>
            <a:pPr marR="356870" algn="ctr">
              <a:spcBef>
                <a:spcPts val="600"/>
              </a:spcBef>
              <a:spcAft>
                <a:spcPts val="600"/>
              </a:spcAft>
              <a:buClr>
                <a:srgbClr val="FF610F"/>
              </a:buClr>
            </a:pPr>
            <a:r>
              <a:rPr lang="en-AU" sz="1400" dirty="0">
                <a:solidFill>
                  <a:schemeClr val="tx1"/>
                </a:solidFill>
                <a:latin typeface="Agrandir Medium" panose="00000600000000000000" pitchFamily="50" charset="0"/>
                <a:ea typeface="Times New Roman" panose="02020603050405020304" pitchFamily="18" charset="0"/>
              </a:rPr>
              <a:t>Candidates who choose not to proceed with a nomination at any point are encouraged to consider volunteering options with the Chapter. </a:t>
            </a:r>
          </a:p>
          <a:p>
            <a:pPr marR="356870" algn="ctr">
              <a:spcAft>
                <a:spcPts val="600"/>
              </a:spcAft>
              <a:buClr>
                <a:srgbClr val="FF610F"/>
              </a:buClr>
            </a:pPr>
            <a:r>
              <a:rPr lang="en-AU" sz="1400" dirty="0">
                <a:solidFill>
                  <a:schemeClr val="tx1"/>
                </a:solidFill>
                <a:latin typeface="Agrandir Medium" panose="00000600000000000000" pitchFamily="50" charset="0"/>
                <a:ea typeface="Times New Roman" panose="02020603050405020304" pitchFamily="18" charset="0"/>
              </a:rPr>
              <a:t>Please register for volunteering at </a:t>
            </a:r>
            <a:r>
              <a:rPr lang="en-AU" sz="1400" b="1" u="sng" dirty="0">
                <a:solidFill>
                  <a:srgbClr val="05BFE0"/>
                </a:solidFill>
                <a:effectLst/>
                <a:latin typeface="Agrandir" panose="00000500000000000000" pitchFamily="2" charset="0"/>
                <a:ea typeface="Agrandir" panose="00000500000000000000" pitchFamily="2" charset="0"/>
                <a:cs typeface="Agrandir" panose="00000500000000000000" pitchFamily="2" charset="0"/>
                <a:hlinkClick r:id="rId5">
                  <a:extLst>
                    <a:ext uri="{A12FA001-AC4F-418D-AE19-62706E023703}">
                      <ahyp:hlinkClr xmlns:ahyp="http://schemas.microsoft.com/office/drawing/2018/hyperlinkcolor" val="tx"/>
                    </a:ext>
                  </a:extLst>
                </a:hlinkClick>
              </a:rPr>
              <a:t>pmisydney.org/volunteers</a:t>
            </a:r>
            <a:endParaRPr lang="en-US" sz="1400" b="1" dirty="0">
              <a:solidFill>
                <a:srgbClr val="05BFE0"/>
              </a:solidFill>
              <a:effectLst/>
              <a:latin typeface="Agrandir Medium" panose="00000600000000000000" pitchFamily="50" charset="0"/>
              <a:ea typeface="Times New Roman" panose="02020603050405020304" pitchFamily="18" charset="0"/>
            </a:endParaRPr>
          </a:p>
          <a:p>
            <a:pPr marR="356870" algn="ctr">
              <a:spcBef>
                <a:spcPts val="600"/>
              </a:spcBef>
              <a:spcAft>
                <a:spcPts val="600"/>
              </a:spcAft>
              <a:buClr>
                <a:srgbClr val="FF610F"/>
              </a:buClr>
            </a:pPr>
            <a:r>
              <a:rPr lang="en-AU" sz="1400" dirty="0">
                <a:solidFill>
                  <a:srgbClr val="FF610F"/>
                </a:solidFill>
                <a:latin typeface="Agrandir Medium" panose="00000600000000000000" pitchFamily="50" charset="0"/>
                <a:ea typeface="Times New Roman" panose="02020603050405020304" pitchFamily="18" charset="0"/>
                <a:sym typeface="Wingdings" panose="05000000000000000000" pitchFamily="2" charset="2"/>
              </a:rPr>
              <a:t></a:t>
            </a:r>
            <a:endParaRPr lang="en-AU" sz="1400" dirty="0">
              <a:solidFill>
                <a:srgbClr val="FF610F"/>
              </a:solidFill>
              <a:latin typeface="Agrandir Medium" panose="00000600000000000000" pitchFamily="50" charset="0"/>
              <a:ea typeface="Times New Roman" panose="02020603050405020304" pitchFamily="18" charset="0"/>
            </a:endParaRPr>
          </a:p>
          <a:p>
            <a:pPr marR="356870" algn="just">
              <a:spcBef>
                <a:spcPts val="600"/>
              </a:spcBef>
              <a:spcAft>
                <a:spcPts val="600"/>
              </a:spcAft>
              <a:buClr>
                <a:srgbClr val="FF610F"/>
              </a:buClr>
            </a:pPr>
            <a:endParaRPr lang="en-US" sz="1400" dirty="0">
              <a:solidFill>
                <a:schemeClr val="tx1"/>
              </a:solidFill>
              <a:effectLst/>
              <a:latin typeface="Agrandir Medium" panose="00000600000000000000" pitchFamily="50" charset="0"/>
              <a:ea typeface="Times New Roman" panose="02020603050405020304" pitchFamily="18" charset="0"/>
            </a:endParaRPr>
          </a:p>
          <a:p>
            <a:pPr marR="356870">
              <a:spcBef>
                <a:spcPts val="300"/>
              </a:spcBef>
              <a:spcAft>
                <a:spcPts val="300"/>
              </a:spcAft>
              <a:buClr>
                <a:srgbClr val="FF610F"/>
              </a:buClr>
            </a:pPr>
            <a:endParaRPr lang="en-AU" sz="1400" dirty="0">
              <a:solidFill>
                <a:schemeClr val="tx1"/>
              </a:solidFill>
              <a:latin typeface="Agrandir Medium" panose="00000600000000000000" pitchFamily="50"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41222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661534C-9E5F-4298-9BD7-FBB6CE61ED56}"/>
              </a:ext>
            </a:extLst>
          </p:cNvPr>
          <p:cNvSpPr/>
          <p:nvPr/>
        </p:nvSpPr>
        <p:spPr>
          <a:xfrm>
            <a:off x="0" y="1961391"/>
            <a:ext cx="6876000" cy="6752095"/>
          </a:xfrm>
          <a:prstGeom prst="rect">
            <a:avLst/>
          </a:prstGeom>
          <a:solidFill>
            <a:srgbClr val="05BF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7" name="Rectangle 16">
            <a:extLst>
              <a:ext uri="{FF2B5EF4-FFF2-40B4-BE49-F238E27FC236}">
                <a16:creationId xmlns:a16="http://schemas.microsoft.com/office/drawing/2014/main" id="{09DC24A9-FA7F-4684-8134-EABA008C6E20}"/>
              </a:ext>
            </a:extLst>
          </p:cNvPr>
          <p:cNvSpPr/>
          <p:nvPr/>
        </p:nvSpPr>
        <p:spPr>
          <a:xfrm>
            <a:off x="186611" y="4454050"/>
            <a:ext cx="6491199" cy="40953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36000" rtlCol="0" anchor="t" anchorCtr="0"/>
          <a:lstStyle/>
          <a:p>
            <a:pPr marR="356870" algn="just">
              <a:spcAft>
                <a:spcPts val="1200"/>
              </a:spcAft>
            </a:pPr>
            <a:endParaRPr lang="en-US" sz="1400" dirty="0">
              <a:solidFill>
                <a:schemeClr val="tx1"/>
              </a:solidFill>
              <a:effectLst/>
              <a:latin typeface="Agrandir Medium" panose="00000600000000000000" pitchFamily="50" charset="0"/>
              <a:ea typeface="Times New Roman" panose="02020603050405020304" pitchFamily="18" charset="0"/>
            </a:endParaRPr>
          </a:p>
        </p:txBody>
      </p:sp>
      <p:sp>
        <p:nvSpPr>
          <p:cNvPr id="2" name="Rectangle 1">
            <a:extLst>
              <a:ext uri="{FF2B5EF4-FFF2-40B4-BE49-F238E27FC236}">
                <a16:creationId xmlns:a16="http://schemas.microsoft.com/office/drawing/2014/main" id="{C7E7CDD7-E766-4927-8BE0-A19189A06B44}"/>
              </a:ext>
            </a:extLst>
          </p:cNvPr>
          <p:cNvSpPr/>
          <p:nvPr/>
        </p:nvSpPr>
        <p:spPr>
          <a:xfrm>
            <a:off x="0" y="1259272"/>
            <a:ext cx="6876000" cy="720000"/>
          </a:xfrm>
          <a:prstGeom prst="rect">
            <a:avLst/>
          </a:prstGeom>
          <a:solidFill>
            <a:srgbClr val="4F17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b="1" dirty="0">
                <a:latin typeface="Agrandir Medium" panose="00000600000000000000" pitchFamily="50" charset="0"/>
              </a:rPr>
              <a:t>Self-Assessment for Candidates</a:t>
            </a:r>
            <a:endParaRPr lang="en-US" sz="2400" dirty="0"/>
          </a:p>
        </p:txBody>
      </p:sp>
      <p:sp>
        <p:nvSpPr>
          <p:cNvPr id="5" name="Rectangle 4">
            <a:extLst>
              <a:ext uri="{FF2B5EF4-FFF2-40B4-BE49-F238E27FC236}">
                <a16:creationId xmlns:a16="http://schemas.microsoft.com/office/drawing/2014/main" id="{962C99E9-B38A-4C55-AEBF-54805CC3BC44}"/>
              </a:ext>
            </a:extLst>
          </p:cNvPr>
          <p:cNvSpPr/>
          <p:nvPr/>
        </p:nvSpPr>
        <p:spPr>
          <a:xfrm>
            <a:off x="187393" y="2114652"/>
            <a:ext cx="6491199" cy="2151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36000" rtlCol="0" anchor="t" anchorCtr="0"/>
          <a:lstStyle/>
          <a:p>
            <a:pPr marR="356870" algn="just">
              <a:spcAft>
                <a:spcPts val="1200"/>
              </a:spcAft>
            </a:pPr>
            <a:endParaRPr lang="en-US" sz="1400" dirty="0">
              <a:solidFill>
                <a:schemeClr val="tx1"/>
              </a:solidFill>
              <a:effectLst/>
              <a:latin typeface="Agrandir Medium" panose="00000600000000000000" pitchFamily="50" charset="0"/>
              <a:ea typeface="Times New Roman" panose="02020603050405020304" pitchFamily="18" charset="0"/>
            </a:endParaRPr>
          </a:p>
        </p:txBody>
      </p:sp>
      <p:sp>
        <p:nvSpPr>
          <p:cNvPr id="8" name="Rectangle 7">
            <a:extLst>
              <a:ext uri="{FF2B5EF4-FFF2-40B4-BE49-F238E27FC236}">
                <a16:creationId xmlns:a16="http://schemas.microsoft.com/office/drawing/2014/main" id="{E31C1F2B-BF6D-41BA-9AB6-BC30A71115B5}"/>
              </a:ext>
            </a:extLst>
          </p:cNvPr>
          <p:cNvSpPr/>
          <p:nvPr/>
        </p:nvSpPr>
        <p:spPr>
          <a:xfrm>
            <a:off x="185999" y="2131324"/>
            <a:ext cx="6668263" cy="65821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pPr marR="356870" algn="just">
              <a:spcAft>
                <a:spcPts val="1200"/>
              </a:spcAft>
            </a:pPr>
            <a:r>
              <a:rPr lang="en-AU" sz="1600" dirty="0">
                <a:solidFill>
                  <a:srgbClr val="4F17A8"/>
                </a:solidFill>
                <a:effectLst/>
                <a:latin typeface="Agrandir Medium" panose="00000600000000000000" pitchFamily="50" charset="0"/>
                <a:ea typeface="Times New Roman" panose="02020603050405020304" pitchFamily="18" charset="0"/>
              </a:rPr>
              <a:t>Introduction</a:t>
            </a:r>
          </a:p>
          <a:p>
            <a:pPr marR="356870">
              <a:spcAft>
                <a:spcPts val="1200"/>
              </a:spcAft>
            </a:pPr>
            <a:r>
              <a:rPr lang="en-AU" sz="1400" dirty="0">
                <a:solidFill>
                  <a:schemeClr val="tx1"/>
                </a:solidFill>
                <a:effectLst/>
                <a:latin typeface="Agrandir Medium" panose="00000600000000000000" pitchFamily="50" charset="0"/>
                <a:ea typeface="Times New Roman" panose="02020603050405020304" pitchFamily="18" charset="0"/>
              </a:rPr>
              <a:t>Before submitting a nomination, please complete this self-assessment. </a:t>
            </a:r>
            <a:br>
              <a:rPr lang="en-AU" sz="1400" dirty="0">
                <a:solidFill>
                  <a:schemeClr val="tx1"/>
                </a:solidFill>
                <a:effectLst/>
                <a:latin typeface="Agrandir Medium" panose="00000600000000000000" pitchFamily="50" charset="0"/>
                <a:ea typeface="Times New Roman" panose="02020603050405020304" pitchFamily="18" charset="0"/>
              </a:rPr>
            </a:br>
            <a:br>
              <a:rPr lang="en-AU" sz="1400" dirty="0">
                <a:solidFill>
                  <a:schemeClr val="tx1"/>
                </a:solidFill>
                <a:effectLst/>
                <a:latin typeface="Agrandir Medium" panose="00000600000000000000" pitchFamily="50" charset="0"/>
                <a:ea typeface="Times New Roman" panose="02020603050405020304" pitchFamily="18" charset="0"/>
              </a:rPr>
            </a:br>
            <a:r>
              <a:rPr lang="en-AU" sz="1400" dirty="0">
                <a:solidFill>
                  <a:schemeClr val="tx1"/>
                </a:solidFill>
                <a:latin typeface="Agrandir Medium" panose="00000600000000000000" pitchFamily="50" charset="0"/>
                <a:ea typeface="Times New Roman" panose="02020603050405020304" pitchFamily="18" charset="0"/>
              </a:rPr>
              <a:t>The PMISC is governed by local laws (NSW), our</a:t>
            </a:r>
            <a:r>
              <a:rPr lang="en-AU" sz="1400" dirty="0">
                <a:solidFill>
                  <a:srgbClr val="FF610F"/>
                </a:solidFill>
                <a:latin typeface="Agrandir Medium" panose="00000600000000000000" pitchFamily="50" charset="0"/>
                <a:ea typeface="Times New Roman" panose="02020603050405020304" pitchFamily="18" charset="0"/>
              </a:rPr>
              <a:t> Bylaws Version 12.0 </a:t>
            </a:r>
            <a:r>
              <a:rPr lang="en-AU" sz="1400" dirty="0">
                <a:solidFill>
                  <a:schemeClr val="tx1"/>
                </a:solidFill>
                <a:latin typeface="Agrandir Medium" panose="00000600000000000000" pitchFamily="50" charset="0"/>
                <a:ea typeface="Times New Roman" panose="02020603050405020304" pitchFamily="18" charset="0"/>
              </a:rPr>
              <a:t>and our Policies, which are available in the </a:t>
            </a:r>
            <a:r>
              <a:rPr lang="en-AU" sz="1400" dirty="0">
                <a:solidFill>
                  <a:srgbClr val="FF610F"/>
                </a:solidFill>
                <a:latin typeface="Agrandir Medium" panose="00000600000000000000" pitchFamily="50" charset="0"/>
                <a:ea typeface="Times New Roman" panose="02020603050405020304" pitchFamily="18" charset="0"/>
              </a:rPr>
              <a:t>Chapter Handbook </a:t>
            </a:r>
            <a:r>
              <a:rPr lang="en-AU" sz="1400" dirty="0">
                <a:solidFill>
                  <a:schemeClr val="tx1"/>
                </a:solidFill>
                <a:latin typeface="Agrandir Medium" panose="00000600000000000000" pitchFamily="50" charset="0"/>
                <a:ea typeface="Times New Roman" panose="02020603050405020304" pitchFamily="18" charset="0"/>
              </a:rPr>
              <a:t>(which includes information about Board Director Roles and Responsibilities).  </a:t>
            </a:r>
          </a:p>
          <a:p>
            <a:pPr marR="356870" algn="just">
              <a:spcAft>
                <a:spcPts val="1200"/>
              </a:spcAft>
            </a:pPr>
            <a:r>
              <a:rPr lang="en-AU" sz="1400" dirty="0">
                <a:solidFill>
                  <a:srgbClr val="4F17A8"/>
                </a:solidFill>
                <a:latin typeface="Agrandir Medium" panose="00000600000000000000" pitchFamily="50" charset="0"/>
                <a:ea typeface="Times New Roman" panose="02020603050405020304" pitchFamily="18" charset="0"/>
              </a:rPr>
              <a:t>All interested members should have read these documents </a:t>
            </a:r>
            <a:r>
              <a:rPr lang="en-AU" sz="1400" u="sng" dirty="0">
                <a:solidFill>
                  <a:srgbClr val="4F17A8"/>
                </a:solidFill>
                <a:latin typeface="Agrandir Medium" panose="00000600000000000000" pitchFamily="50" charset="0"/>
                <a:ea typeface="Times New Roman" panose="02020603050405020304" pitchFamily="18" charset="0"/>
              </a:rPr>
              <a:t>before</a:t>
            </a:r>
            <a:r>
              <a:rPr lang="en-AU" sz="1400" dirty="0">
                <a:solidFill>
                  <a:srgbClr val="4F17A8"/>
                </a:solidFill>
                <a:latin typeface="Agrandir Medium" panose="00000600000000000000" pitchFamily="50" charset="0"/>
                <a:ea typeface="Times New Roman" panose="02020603050405020304" pitchFamily="18" charset="0"/>
              </a:rPr>
              <a:t> commencing the self-assessment and submitting a nomination. </a:t>
            </a:r>
          </a:p>
          <a:p>
            <a:pPr marR="356870" algn="just">
              <a:spcBef>
                <a:spcPts val="1200"/>
              </a:spcBef>
              <a:spcAft>
                <a:spcPts val="600"/>
              </a:spcAft>
            </a:pPr>
            <a:r>
              <a:rPr lang="en-US" sz="1600" dirty="0">
                <a:solidFill>
                  <a:srgbClr val="4F17A8"/>
                </a:solidFill>
                <a:effectLst/>
                <a:latin typeface="Agrandir Medium" panose="00000600000000000000" pitchFamily="50" charset="0"/>
                <a:ea typeface="Times New Roman" panose="02020603050405020304" pitchFamily="18" charset="0"/>
              </a:rPr>
              <a:t>Self-Assessment</a:t>
            </a:r>
          </a:p>
          <a:p>
            <a:pPr marR="356870" algn="just">
              <a:spcBef>
                <a:spcPts val="600"/>
              </a:spcBef>
              <a:spcAft>
                <a:spcPts val="600"/>
              </a:spcAft>
            </a:pPr>
            <a:r>
              <a:rPr lang="en-AU" sz="1400" dirty="0">
                <a:solidFill>
                  <a:schemeClr val="tx1"/>
                </a:solidFill>
                <a:latin typeface="Agrandir Medium" panose="00000600000000000000" pitchFamily="50" charset="0"/>
                <a:ea typeface="Times New Roman" panose="02020603050405020304" pitchFamily="18" charset="0"/>
              </a:rPr>
              <a:t>This self-assessment consists of three parts:</a:t>
            </a:r>
          </a:p>
          <a:p>
            <a:pPr marR="356870" lvl="1">
              <a:spcBef>
                <a:spcPts val="600"/>
              </a:spcBef>
              <a:spcAft>
                <a:spcPts val="600"/>
              </a:spcAft>
              <a:buClr>
                <a:srgbClr val="FF610F"/>
              </a:buClr>
            </a:pPr>
            <a:r>
              <a:rPr lang="en-AU" sz="1400" dirty="0">
                <a:solidFill>
                  <a:srgbClr val="4F17A8"/>
                </a:solidFill>
                <a:latin typeface="Agrandir Medium" panose="00000600000000000000" pitchFamily="50" charset="0"/>
                <a:ea typeface="Times New Roman" panose="02020603050405020304" pitchFamily="18" charset="0"/>
              </a:rPr>
              <a:t>Part 1: Acceptance of Commitments for Office </a:t>
            </a:r>
            <a:br>
              <a:rPr lang="en-AU" sz="1400" dirty="0">
                <a:solidFill>
                  <a:schemeClr val="tx1"/>
                </a:solidFill>
                <a:latin typeface="Agrandir Medium" panose="00000600000000000000" pitchFamily="50" charset="0"/>
                <a:ea typeface="Times New Roman" panose="02020603050405020304" pitchFamily="18" charset="0"/>
              </a:rPr>
            </a:br>
            <a:r>
              <a:rPr lang="en-AU" sz="1400" i="1" dirty="0">
                <a:solidFill>
                  <a:schemeClr val="tx1"/>
                </a:solidFill>
                <a:latin typeface="Agrandir" panose="00000500000000000000" pitchFamily="50" charset="0"/>
                <a:ea typeface="Times New Roman" panose="02020603050405020304" pitchFamily="18" charset="0"/>
              </a:rPr>
              <a:t>You should be able to answer YES to all these statements. </a:t>
            </a:r>
          </a:p>
          <a:p>
            <a:pPr marR="356870" lvl="1">
              <a:spcBef>
                <a:spcPts val="600"/>
              </a:spcBef>
              <a:spcAft>
                <a:spcPts val="600"/>
              </a:spcAft>
              <a:buClr>
                <a:srgbClr val="FF610F"/>
              </a:buClr>
            </a:pPr>
            <a:r>
              <a:rPr lang="en-AU" sz="1400" dirty="0">
                <a:solidFill>
                  <a:srgbClr val="4F17A8"/>
                </a:solidFill>
                <a:latin typeface="Agrandir Medium" panose="00000600000000000000" pitchFamily="50" charset="0"/>
                <a:ea typeface="Times New Roman" panose="02020603050405020304" pitchFamily="18" charset="0"/>
              </a:rPr>
              <a:t>Part 2: Agreement to rules of Nomination</a:t>
            </a:r>
            <a:br>
              <a:rPr lang="en-AU" sz="1400" dirty="0">
                <a:solidFill>
                  <a:schemeClr val="tx1"/>
                </a:solidFill>
                <a:latin typeface="Agrandir Medium" panose="00000600000000000000" pitchFamily="50" charset="0"/>
                <a:ea typeface="Times New Roman" panose="02020603050405020304" pitchFamily="18" charset="0"/>
              </a:rPr>
            </a:br>
            <a:r>
              <a:rPr lang="en-AU" sz="1400" i="1" dirty="0">
                <a:solidFill>
                  <a:schemeClr val="tx1"/>
                </a:solidFill>
                <a:latin typeface="Agrandir" panose="00000500000000000000" pitchFamily="50" charset="0"/>
              </a:rPr>
              <a:t>You must agree to these rules </a:t>
            </a:r>
            <a:r>
              <a:rPr lang="en-AU" sz="1400" i="1" dirty="0">
                <a:solidFill>
                  <a:schemeClr val="tx1"/>
                </a:solidFill>
                <a:latin typeface="Agrandir" panose="00000500000000000000" pitchFamily="50" charset="0"/>
                <a:ea typeface="Times New Roman" panose="02020603050405020304" pitchFamily="18" charset="0"/>
              </a:rPr>
              <a:t>to proceed with your Nomination.</a:t>
            </a:r>
          </a:p>
          <a:p>
            <a:pPr marR="356870" lvl="1">
              <a:spcBef>
                <a:spcPts val="600"/>
              </a:spcBef>
              <a:spcAft>
                <a:spcPts val="600"/>
              </a:spcAft>
              <a:buClr>
                <a:srgbClr val="FF610F"/>
              </a:buClr>
            </a:pPr>
            <a:r>
              <a:rPr lang="en-AU" sz="1400" dirty="0">
                <a:solidFill>
                  <a:srgbClr val="4F17A8"/>
                </a:solidFill>
                <a:latin typeface="Agrandir Medium" panose="00000600000000000000" pitchFamily="50" charset="0"/>
                <a:ea typeface="Times New Roman" panose="02020603050405020304" pitchFamily="18" charset="0"/>
              </a:rPr>
              <a:t>Part 3: Demonstration of Desirable Criteria of Candidates. </a:t>
            </a:r>
            <a:br>
              <a:rPr lang="en-AU" sz="1400" dirty="0">
                <a:solidFill>
                  <a:schemeClr val="tx1"/>
                </a:solidFill>
                <a:latin typeface="Agrandir Medium" panose="00000600000000000000" pitchFamily="50" charset="0"/>
                <a:ea typeface="Times New Roman" panose="02020603050405020304" pitchFamily="18" charset="0"/>
              </a:rPr>
            </a:br>
            <a:r>
              <a:rPr lang="en-AU" sz="1400" i="1" dirty="0">
                <a:solidFill>
                  <a:schemeClr val="tx1"/>
                </a:solidFill>
                <a:latin typeface="Agrandir" panose="00000500000000000000" pitchFamily="50" charset="0"/>
                <a:ea typeface="Times New Roman" panose="02020603050405020304" pitchFamily="18" charset="0"/>
              </a:rPr>
              <a:t>P</a:t>
            </a:r>
            <a:r>
              <a:rPr lang="en-AU" sz="1400" i="1" dirty="0">
                <a:solidFill>
                  <a:schemeClr val="tx1"/>
                </a:solidFill>
                <a:effectLst/>
                <a:latin typeface="Agrandir" panose="00000500000000000000" pitchFamily="50" charset="0"/>
                <a:ea typeface="Times New Roman" panose="02020603050405020304" pitchFamily="18" charset="0"/>
              </a:rPr>
              <a:t>lease reflec</a:t>
            </a:r>
            <a:r>
              <a:rPr lang="en-AU" sz="1400" i="1" dirty="0">
                <a:solidFill>
                  <a:schemeClr val="tx1"/>
                </a:solidFill>
                <a:latin typeface="Agrandir" panose="00000500000000000000" pitchFamily="50" charset="0"/>
                <a:ea typeface="Times New Roman" panose="02020603050405020304" pitchFamily="18" charset="0"/>
              </a:rPr>
              <a:t>t and consider if you possess some of the seven desirable criteria listed to be a candidate for a PMISC Board of Directors.</a:t>
            </a:r>
          </a:p>
          <a:p>
            <a:pPr marR="356870" algn="ctr">
              <a:buClr>
                <a:srgbClr val="FF610F"/>
              </a:buClr>
            </a:pPr>
            <a:r>
              <a:rPr lang="en-AU" sz="1400" dirty="0">
                <a:solidFill>
                  <a:srgbClr val="FF610F"/>
                </a:solidFill>
                <a:latin typeface="Agrandir Medium" panose="00000600000000000000" pitchFamily="50" charset="0"/>
                <a:ea typeface="Times New Roman" panose="02020603050405020304" pitchFamily="18" charset="0"/>
                <a:sym typeface="Wingdings" panose="05000000000000000000" pitchFamily="2" charset="2"/>
              </a:rPr>
              <a:t></a:t>
            </a:r>
            <a:endParaRPr lang="en-AU" sz="1400" dirty="0">
              <a:solidFill>
                <a:srgbClr val="FF610F"/>
              </a:solidFill>
              <a:latin typeface="Agrandir Medium" panose="00000600000000000000" pitchFamily="50" charset="0"/>
              <a:ea typeface="Times New Roman" panose="02020603050405020304" pitchFamily="18" charset="0"/>
            </a:endParaRPr>
          </a:p>
          <a:p>
            <a:pPr marR="356870" algn="ctr">
              <a:spcBef>
                <a:spcPts val="600"/>
              </a:spcBef>
              <a:spcAft>
                <a:spcPts val="600"/>
              </a:spcAft>
              <a:buClr>
                <a:srgbClr val="FF610F"/>
              </a:buClr>
            </a:pPr>
            <a:r>
              <a:rPr lang="en-AU" sz="1400" dirty="0">
                <a:solidFill>
                  <a:schemeClr val="tx1"/>
                </a:solidFill>
                <a:latin typeface="Agrandir Medium" panose="00000600000000000000" pitchFamily="50" charset="0"/>
                <a:ea typeface="Times New Roman" panose="02020603050405020304" pitchFamily="18" charset="0"/>
              </a:rPr>
              <a:t>Candidates who choose not to proceed with a nomination </a:t>
            </a:r>
            <a:br>
              <a:rPr lang="en-AU" sz="1400" dirty="0">
                <a:solidFill>
                  <a:schemeClr val="tx1"/>
                </a:solidFill>
                <a:latin typeface="Agrandir Medium" panose="00000600000000000000" pitchFamily="50" charset="0"/>
                <a:ea typeface="Times New Roman" panose="02020603050405020304" pitchFamily="18" charset="0"/>
              </a:rPr>
            </a:br>
            <a:r>
              <a:rPr lang="en-AU" sz="1400" dirty="0">
                <a:solidFill>
                  <a:schemeClr val="tx1"/>
                </a:solidFill>
                <a:latin typeface="Agrandir Medium" panose="00000600000000000000" pitchFamily="50" charset="0"/>
                <a:ea typeface="Times New Roman" panose="02020603050405020304" pitchFamily="18" charset="0"/>
              </a:rPr>
              <a:t>following the self-assessment are encouraged to consider </a:t>
            </a:r>
            <a:br>
              <a:rPr lang="en-AU" sz="1400" dirty="0">
                <a:solidFill>
                  <a:schemeClr val="tx1"/>
                </a:solidFill>
                <a:latin typeface="Agrandir Medium" panose="00000600000000000000" pitchFamily="50" charset="0"/>
                <a:ea typeface="Times New Roman" panose="02020603050405020304" pitchFamily="18" charset="0"/>
              </a:rPr>
            </a:br>
            <a:r>
              <a:rPr lang="en-AU" sz="1400" dirty="0">
                <a:solidFill>
                  <a:schemeClr val="tx1"/>
                </a:solidFill>
                <a:latin typeface="Agrandir Medium" panose="00000600000000000000" pitchFamily="50" charset="0"/>
                <a:ea typeface="Times New Roman" panose="02020603050405020304" pitchFamily="18" charset="0"/>
              </a:rPr>
              <a:t>volunteering options with the Chapter. </a:t>
            </a:r>
          </a:p>
          <a:p>
            <a:pPr marR="356870" algn="ctr">
              <a:spcAft>
                <a:spcPts val="600"/>
              </a:spcAft>
              <a:buClr>
                <a:srgbClr val="FF610F"/>
              </a:buClr>
            </a:pPr>
            <a:r>
              <a:rPr lang="en-AU" sz="1400" dirty="0">
                <a:solidFill>
                  <a:schemeClr val="tx1"/>
                </a:solidFill>
                <a:latin typeface="Agrandir Medium" panose="00000600000000000000" pitchFamily="50" charset="0"/>
                <a:ea typeface="Times New Roman" panose="02020603050405020304" pitchFamily="18" charset="0"/>
              </a:rPr>
              <a:t>Please register for volunteering at </a:t>
            </a:r>
            <a:r>
              <a:rPr lang="en-AU" sz="1400" b="1" u="sng" dirty="0">
                <a:solidFill>
                  <a:srgbClr val="05BFE0"/>
                </a:solidFill>
                <a:effectLst/>
                <a:latin typeface="Agrandir" panose="00000500000000000000" pitchFamily="2" charset="0"/>
                <a:ea typeface="Agrandir" panose="00000500000000000000" pitchFamily="2" charset="0"/>
                <a:cs typeface="Agrandir" panose="00000500000000000000" pitchFamily="2" charset="0"/>
                <a:hlinkClick r:id="rId2">
                  <a:extLst>
                    <a:ext uri="{A12FA001-AC4F-418D-AE19-62706E023703}">
                      <ahyp:hlinkClr xmlns:ahyp="http://schemas.microsoft.com/office/drawing/2018/hyperlinkcolor" val="tx"/>
                    </a:ext>
                  </a:extLst>
                </a:hlinkClick>
              </a:rPr>
              <a:t>pmisydney.org/volunteers</a:t>
            </a:r>
            <a:endParaRPr lang="en-US" sz="1400" b="1" dirty="0">
              <a:solidFill>
                <a:srgbClr val="05BFE0"/>
              </a:solidFill>
              <a:effectLst/>
              <a:latin typeface="Agrandir Medium" panose="00000600000000000000" pitchFamily="50" charset="0"/>
              <a:ea typeface="Times New Roman" panose="02020603050405020304" pitchFamily="18" charset="0"/>
            </a:endParaRPr>
          </a:p>
        </p:txBody>
      </p:sp>
      <p:sp>
        <p:nvSpPr>
          <p:cNvPr id="18" name="Rectangle 17">
            <a:extLst>
              <a:ext uri="{FF2B5EF4-FFF2-40B4-BE49-F238E27FC236}">
                <a16:creationId xmlns:a16="http://schemas.microsoft.com/office/drawing/2014/main" id="{AF4D9962-DDC0-47AF-8717-4254C5067535}"/>
              </a:ext>
            </a:extLst>
          </p:cNvPr>
          <p:cNvSpPr/>
          <p:nvPr/>
        </p:nvSpPr>
        <p:spPr>
          <a:xfrm>
            <a:off x="-5789" y="1"/>
            <a:ext cx="6876000" cy="1259271"/>
          </a:xfrm>
          <a:prstGeom prst="rect">
            <a:avLst/>
          </a:prstGeom>
          <a:solidFill>
            <a:srgbClr val="FF6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19" name="Picture 1">
            <a:extLst>
              <a:ext uri="{FF2B5EF4-FFF2-40B4-BE49-F238E27FC236}">
                <a16:creationId xmlns:a16="http://schemas.microsoft.com/office/drawing/2014/main" id="{377C7E14-EAD3-4BA8-BC2B-4619C719D8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75" y="176679"/>
            <a:ext cx="2362258" cy="9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Rectangle 19">
            <a:extLst>
              <a:ext uri="{FF2B5EF4-FFF2-40B4-BE49-F238E27FC236}">
                <a16:creationId xmlns:a16="http://schemas.microsoft.com/office/drawing/2014/main" id="{55A0990D-329B-4023-8F00-33D7B8F48F16}"/>
              </a:ext>
            </a:extLst>
          </p:cNvPr>
          <p:cNvSpPr/>
          <p:nvPr/>
        </p:nvSpPr>
        <p:spPr>
          <a:xfrm>
            <a:off x="2164466" y="176679"/>
            <a:ext cx="4705111" cy="90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marR="317500" algn="r"/>
            <a:r>
              <a:rPr lang="en-AU" sz="1800" b="1" dirty="0">
                <a:solidFill>
                  <a:schemeClr val="tx1"/>
                </a:solidFill>
                <a:effectLst/>
                <a:latin typeface="Agrandir" panose="00000500000000000000" pitchFamily="50" charset="0"/>
                <a:ea typeface="Times New Roman" panose="02020603050405020304" pitchFamily="18" charset="0"/>
                <a:cs typeface="Arial" panose="020B0604020202020204" pitchFamily="34" charset="0"/>
              </a:rPr>
              <a:t>       2025 Board of Directors Election</a:t>
            </a:r>
          </a:p>
          <a:p>
            <a:pPr marR="317500" algn="r"/>
            <a:r>
              <a:rPr lang="en-AU" b="1" dirty="0">
                <a:solidFill>
                  <a:srgbClr val="4F17A8"/>
                </a:solidFill>
                <a:latin typeface="Agrandir" panose="00000500000000000000" pitchFamily="50" charset="0"/>
                <a:ea typeface="Times New Roman" panose="02020603050405020304" pitchFamily="18" charset="0"/>
                <a:cs typeface="Arial" panose="020B0604020202020204" pitchFamily="34" charset="0"/>
              </a:rPr>
              <a:t>Election Information</a:t>
            </a:r>
            <a:br>
              <a:rPr lang="en-AU" sz="800" b="1" dirty="0">
                <a:solidFill>
                  <a:schemeClr val="tx1"/>
                </a:solidFill>
                <a:effectLst/>
                <a:latin typeface="Agrandir" panose="00000500000000000000" pitchFamily="50" charset="0"/>
                <a:ea typeface="Times New Roman" panose="02020603050405020304" pitchFamily="18" charset="0"/>
                <a:cs typeface="Arial" panose="020B0604020202020204" pitchFamily="34" charset="0"/>
              </a:rPr>
            </a:br>
            <a:r>
              <a:rPr lang="en-AU" sz="16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nc@pmisydney.org</a:t>
            </a:r>
            <a:r>
              <a:rPr lang="en-AU" sz="16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 </a:t>
            </a:r>
            <a:endParaRPr lang="en-AU" sz="18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endParaRPr>
          </a:p>
        </p:txBody>
      </p:sp>
      <p:sp>
        <p:nvSpPr>
          <p:cNvPr id="21" name="Rectangle 20">
            <a:extLst>
              <a:ext uri="{FF2B5EF4-FFF2-40B4-BE49-F238E27FC236}">
                <a16:creationId xmlns:a16="http://schemas.microsoft.com/office/drawing/2014/main" id="{94094DD7-3E71-4CE9-BCD8-C4D386F74CDE}"/>
              </a:ext>
            </a:extLst>
          </p:cNvPr>
          <p:cNvSpPr/>
          <p:nvPr/>
        </p:nvSpPr>
        <p:spPr>
          <a:xfrm>
            <a:off x="0" y="8713486"/>
            <a:ext cx="6876000" cy="430513"/>
          </a:xfrm>
          <a:prstGeom prst="rect">
            <a:avLst/>
          </a:prstGeom>
          <a:solidFill>
            <a:srgbClr val="FF6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400" dirty="0">
                <a:latin typeface="Agrandir" panose="00000500000000000000" pitchFamily="50" charset="0"/>
              </a:rPr>
              <a:t>PMI Sydney Chapter – 2025 Elections</a:t>
            </a:r>
            <a:endParaRPr lang="en-US" sz="1400" b="1" dirty="0">
              <a:latin typeface="Agrandir" panose="00000500000000000000" pitchFamily="50" charset="0"/>
            </a:endParaRPr>
          </a:p>
        </p:txBody>
      </p:sp>
      <p:grpSp>
        <p:nvGrpSpPr>
          <p:cNvPr id="22" name="Group 21">
            <a:extLst>
              <a:ext uri="{FF2B5EF4-FFF2-40B4-BE49-F238E27FC236}">
                <a16:creationId xmlns:a16="http://schemas.microsoft.com/office/drawing/2014/main" id="{843AAFB7-DC88-4E7F-9352-5FA686D20DA9}"/>
              </a:ext>
            </a:extLst>
          </p:cNvPr>
          <p:cNvGrpSpPr/>
          <p:nvPr/>
        </p:nvGrpSpPr>
        <p:grpSpPr>
          <a:xfrm>
            <a:off x="6492388" y="8785486"/>
            <a:ext cx="288000" cy="288000"/>
            <a:chOff x="6507869" y="8793101"/>
            <a:chExt cx="288000" cy="288000"/>
          </a:xfrm>
        </p:grpSpPr>
        <p:sp>
          <p:nvSpPr>
            <p:cNvPr id="23" name="Oval 22">
              <a:extLst>
                <a:ext uri="{FF2B5EF4-FFF2-40B4-BE49-F238E27FC236}">
                  <a16:creationId xmlns:a16="http://schemas.microsoft.com/office/drawing/2014/main" id="{9B199675-A0BF-4BEC-A2D1-341C4E76BA93}"/>
                </a:ext>
              </a:extLst>
            </p:cNvPr>
            <p:cNvSpPr/>
            <p:nvPr/>
          </p:nvSpPr>
          <p:spPr>
            <a:xfrm>
              <a:off x="6507869" y="8793101"/>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dirty="0"/>
            </a:p>
          </p:txBody>
        </p:sp>
        <p:sp>
          <p:nvSpPr>
            <p:cNvPr id="24" name="TextBox 23">
              <a:extLst>
                <a:ext uri="{FF2B5EF4-FFF2-40B4-BE49-F238E27FC236}">
                  <a16:creationId xmlns:a16="http://schemas.microsoft.com/office/drawing/2014/main" id="{39E6BCBC-69C1-4F15-8DE4-03E4416075B4}"/>
                </a:ext>
              </a:extLst>
            </p:cNvPr>
            <p:cNvSpPr txBox="1"/>
            <p:nvPr/>
          </p:nvSpPr>
          <p:spPr>
            <a:xfrm>
              <a:off x="6507869" y="8813990"/>
              <a:ext cx="288000" cy="246221"/>
            </a:xfrm>
            <a:prstGeom prst="rect">
              <a:avLst/>
            </a:prstGeom>
            <a:noFill/>
            <a:ln>
              <a:noFill/>
            </a:ln>
          </p:spPr>
          <p:txBody>
            <a:bodyPr wrap="square" lIns="0" tIns="0" rIns="0" bIns="0" anchor="ctr" anchorCtr="0">
              <a:spAutoFit/>
            </a:bodyPr>
            <a:lstStyle/>
            <a:p>
              <a:pPr algn="ctr"/>
              <a:r>
                <a:rPr lang="en-AU" sz="1600" b="1"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3</a:t>
              </a:r>
              <a:endParaRPr lang="en-US" sz="1600" dirty="0">
                <a:solidFill>
                  <a:srgbClr val="FF610F"/>
                </a:solidFill>
              </a:endParaRPr>
            </a:p>
          </p:txBody>
        </p:sp>
      </p:grpSp>
    </p:spTree>
    <p:extLst>
      <p:ext uri="{BB962C8B-B14F-4D97-AF65-F5344CB8AC3E}">
        <p14:creationId xmlns:p14="http://schemas.microsoft.com/office/powerpoint/2010/main" val="891766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661534C-9E5F-4298-9BD7-FBB6CE61ED56}"/>
              </a:ext>
            </a:extLst>
          </p:cNvPr>
          <p:cNvSpPr/>
          <p:nvPr/>
        </p:nvSpPr>
        <p:spPr>
          <a:xfrm>
            <a:off x="-5790" y="1717589"/>
            <a:ext cx="6876000" cy="7067896"/>
          </a:xfrm>
          <a:prstGeom prst="rect">
            <a:avLst/>
          </a:prstGeom>
          <a:solidFill>
            <a:srgbClr val="05BF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6" name="Rectangle 25">
            <a:extLst>
              <a:ext uri="{FF2B5EF4-FFF2-40B4-BE49-F238E27FC236}">
                <a16:creationId xmlns:a16="http://schemas.microsoft.com/office/drawing/2014/main" id="{30650F34-89FF-4D8C-A204-50A163CF36D0}"/>
              </a:ext>
            </a:extLst>
          </p:cNvPr>
          <p:cNvSpPr/>
          <p:nvPr/>
        </p:nvSpPr>
        <p:spPr>
          <a:xfrm>
            <a:off x="82557" y="6231847"/>
            <a:ext cx="6696000" cy="23371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36000" rtlCol="0" anchor="t" anchorCtr="0"/>
          <a:lstStyle/>
          <a:p>
            <a:pPr marR="356870">
              <a:spcBef>
                <a:spcPts val="300"/>
              </a:spcBef>
              <a:spcAft>
                <a:spcPts val="300"/>
              </a:spcAft>
              <a:buClr>
                <a:srgbClr val="FF610F"/>
              </a:buClr>
            </a:pPr>
            <a:endParaRPr lang="en-US" dirty="0"/>
          </a:p>
        </p:txBody>
      </p:sp>
      <p:sp>
        <p:nvSpPr>
          <p:cNvPr id="2" name="Rectangle 1">
            <a:extLst>
              <a:ext uri="{FF2B5EF4-FFF2-40B4-BE49-F238E27FC236}">
                <a16:creationId xmlns:a16="http://schemas.microsoft.com/office/drawing/2014/main" id="{C7E7CDD7-E766-4927-8BE0-A19189A06B44}"/>
              </a:ext>
            </a:extLst>
          </p:cNvPr>
          <p:cNvSpPr/>
          <p:nvPr/>
        </p:nvSpPr>
        <p:spPr>
          <a:xfrm>
            <a:off x="-5790" y="1250400"/>
            <a:ext cx="6876000" cy="469291"/>
          </a:xfrm>
          <a:prstGeom prst="rect">
            <a:avLst/>
          </a:prstGeom>
          <a:solidFill>
            <a:srgbClr val="4F17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000" b="1" dirty="0">
                <a:latin typeface="Agrandir Medium" panose="00000600000000000000" pitchFamily="50" charset="0"/>
              </a:rPr>
              <a:t>Self-Assessment for Candidates: Part 1</a:t>
            </a:r>
            <a:endParaRPr lang="en-US" sz="2000" dirty="0"/>
          </a:p>
        </p:txBody>
      </p:sp>
      <p:sp>
        <p:nvSpPr>
          <p:cNvPr id="5" name="Rectangle 4">
            <a:extLst>
              <a:ext uri="{FF2B5EF4-FFF2-40B4-BE49-F238E27FC236}">
                <a16:creationId xmlns:a16="http://schemas.microsoft.com/office/drawing/2014/main" id="{962C99E9-B38A-4C55-AEBF-54805CC3BC44}"/>
              </a:ext>
            </a:extLst>
          </p:cNvPr>
          <p:cNvSpPr/>
          <p:nvPr/>
        </p:nvSpPr>
        <p:spPr>
          <a:xfrm>
            <a:off x="82558" y="1802429"/>
            <a:ext cx="6732000" cy="4357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36000" rtlCol="0" anchor="t" anchorCtr="0"/>
          <a:lstStyle/>
          <a:p>
            <a:pPr marR="356870" algn="just">
              <a:spcAft>
                <a:spcPts val="1200"/>
              </a:spcAft>
            </a:pPr>
            <a:endParaRPr lang="en-US" sz="1400" dirty="0">
              <a:solidFill>
                <a:schemeClr val="tx1"/>
              </a:solidFill>
              <a:effectLst/>
              <a:latin typeface="Agrandir Medium" panose="00000600000000000000" pitchFamily="50" charset="0"/>
              <a:ea typeface="Times New Roman" panose="02020603050405020304" pitchFamily="18" charset="0"/>
            </a:endParaRPr>
          </a:p>
        </p:txBody>
      </p:sp>
      <p:pic>
        <p:nvPicPr>
          <p:cNvPr id="18" name="Graphic 17" descr="Chevron arrows with solid fill">
            <a:extLst>
              <a:ext uri="{FF2B5EF4-FFF2-40B4-BE49-F238E27FC236}">
                <a16:creationId xmlns:a16="http://schemas.microsoft.com/office/drawing/2014/main" id="{F92E7256-4196-44E2-9FAE-0F176A4E393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800000">
            <a:off x="6047901" y="5700831"/>
            <a:ext cx="479540" cy="479540"/>
          </a:xfrm>
          <a:prstGeom prst="rect">
            <a:avLst/>
          </a:prstGeom>
        </p:spPr>
      </p:pic>
      <p:sp>
        <p:nvSpPr>
          <p:cNvPr id="17" name="Rectangle 16">
            <a:extLst>
              <a:ext uri="{FF2B5EF4-FFF2-40B4-BE49-F238E27FC236}">
                <a16:creationId xmlns:a16="http://schemas.microsoft.com/office/drawing/2014/main" id="{CDC46A8D-31C1-4203-858B-42B37A2E1A32}"/>
              </a:ext>
            </a:extLst>
          </p:cNvPr>
          <p:cNvSpPr/>
          <p:nvPr/>
        </p:nvSpPr>
        <p:spPr>
          <a:xfrm>
            <a:off x="-10633" y="8713486"/>
            <a:ext cx="6876000" cy="430513"/>
          </a:xfrm>
          <a:prstGeom prst="rect">
            <a:avLst/>
          </a:prstGeom>
          <a:solidFill>
            <a:srgbClr val="FF6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400" dirty="0">
                <a:latin typeface="Agrandir" panose="00000500000000000000" pitchFamily="50" charset="0"/>
              </a:rPr>
              <a:t>PMI Sydney Chapter – 2025 Elections</a:t>
            </a:r>
            <a:endParaRPr lang="en-US" sz="1400" b="1" dirty="0">
              <a:latin typeface="Agrandir" panose="00000500000000000000" pitchFamily="50" charset="0"/>
            </a:endParaRPr>
          </a:p>
        </p:txBody>
      </p:sp>
      <p:grpSp>
        <p:nvGrpSpPr>
          <p:cNvPr id="19" name="Group 18">
            <a:extLst>
              <a:ext uri="{FF2B5EF4-FFF2-40B4-BE49-F238E27FC236}">
                <a16:creationId xmlns:a16="http://schemas.microsoft.com/office/drawing/2014/main" id="{B1379D49-B368-43D1-AFD5-E6DE0BA0C931}"/>
              </a:ext>
            </a:extLst>
          </p:cNvPr>
          <p:cNvGrpSpPr/>
          <p:nvPr/>
        </p:nvGrpSpPr>
        <p:grpSpPr>
          <a:xfrm>
            <a:off x="6492388" y="8785486"/>
            <a:ext cx="288000" cy="288000"/>
            <a:chOff x="6507869" y="8793101"/>
            <a:chExt cx="288000" cy="288000"/>
          </a:xfrm>
        </p:grpSpPr>
        <p:sp>
          <p:nvSpPr>
            <p:cNvPr id="20" name="Oval 19">
              <a:extLst>
                <a:ext uri="{FF2B5EF4-FFF2-40B4-BE49-F238E27FC236}">
                  <a16:creationId xmlns:a16="http://schemas.microsoft.com/office/drawing/2014/main" id="{449A8B3B-B84A-439C-BECF-8C5CCB88F6BD}"/>
                </a:ext>
              </a:extLst>
            </p:cNvPr>
            <p:cNvSpPr/>
            <p:nvPr/>
          </p:nvSpPr>
          <p:spPr>
            <a:xfrm>
              <a:off x="6507869" y="8793101"/>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dirty="0"/>
            </a:p>
          </p:txBody>
        </p:sp>
        <p:sp>
          <p:nvSpPr>
            <p:cNvPr id="21" name="TextBox 20">
              <a:extLst>
                <a:ext uri="{FF2B5EF4-FFF2-40B4-BE49-F238E27FC236}">
                  <a16:creationId xmlns:a16="http://schemas.microsoft.com/office/drawing/2014/main" id="{6E4217D4-D378-40A1-BDAC-FBCF09B72D98}"/>
                </a:ext>
              </a:extLst>
            </p:cNvPr>
            <p:cNvSpPr txBox="1"/>
            <p:nvPr/>
          </p:nvSpPr>
          <p:spPr>
            <a:xfrm>
              <a:off x="6507869" y="8813990"/>
              <a:ext cx="288000" cy="246221"/>
            </a:xfrm>
            <a:prstGeom prst="rect">
              <a:avLst/>
            </a:prstGeom>
            <a:noFill/>
            <a:ln>
              <a:noFill/>
            </a:ln>
          </p:spPr>
          <p:txBody>
            <a:bodyPr wrap="square" lIns="0" tIns="0" rIns="0" bIns="0" anchor="ctr" anchorCtr="0">
              <a:spAutoFit/>
            </a:bodyPr>
            <a:lstStyle/>
            <a:p>
              <a:pPr algn="ctr"/>
              <a:r>
                <a:rPr lang="en-AU" sz="1600" b="1"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4</a:t>
              </a:r>
              <a:endParaRPr lang="en-US" sz="1600" dirty="0">
                <a:solidFill>
                  <a:srgbClr val="FF610F"/>
                </a:solidFill>
              </a:endParaRPr>
            </a:p>
          </p:txBody>
        </p:sp>
      </p:grpSp>
      <p:sp>
        <p:nvSpPr>
          <p:cNvPr id="22" name="Rectangle 21">
            <a:extLst>
              <a:ext uri="{FF2B5EF4-FFF2-40B4-BE49-F238E27FC236}">
                <a16:creationId xmlns:a16="http://schemas.microsoft.com/office/drawing/2014/main" id="{1280F150-4D9F-4810-9354-40E1798B5BEB}"/>
              </a:ext>
            </a:extLst>
          </p:cNvPr>
          <p:cNvSpPr/>
          <p:nvPr/>
        </p:nvSpPr>
        <p:spPr>
          <a:xfrm>
            <a:off x="-5790" y="0"/>
            <a:ext cx="6876000" cy="1259271"/>
          </a:xfrm>
          <a:prstGeom prst="rect">
            <a:avLst/>
          </a:prstGeom>
          <a:solidFill>
            <a:srgbClr val="FF6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23" name="Picture 1">
            <a:extLst>
              <a:ext uri="{FF2B5EF4-FFF2-40B4-BE49-F238E27FC236}">
                <a16:creationId xmlns:a16="http://schemas.microsoft.com/office/drawing/2014/main" id="{6915846A-9CBA-4925-BFDC-5A203FBA9F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33" y="176679"/>
            <a:ext cx="2362258" cy="9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Rectangle 23">
            <a:extLst>
              <a:ext uri="{FF2B5EF4-FFF2-40B4-BE49-F238E27FC236}">
                <a16:creationId xmlns:a16="http://schemas.microsoft.com/office/drawing/2014/main" id="{BE6DE996-30AA-40A6-BB72-7F19484B70C2}"/>
              </a:ext>
            </a:extLst>
          </p:cNvPr>
          <p:cNvSpPr/>
          <p:nvPr/>
        </p:nvSpPr>
        <p:spPr>
          <a:xfrm>
            <a:off x="2230465" y="176679"/>
            <a:ext cx="4638168" cy="90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marR="317500" algn="r"/>
            <a:r>
              <a:rPr lang="en-AU" sz="1800" b="1" dirty="0">
                <a:solidFill>
                  <a:schemeClr val="tx1"/>
                </a:solidFill>
                <a:effectLst/>
                <a:latin typeface="Agrandir" panose="00000500000000000000" pitchFamily="50" charset="0"/>
                <a:ea typeface="Times New Roman" panose="02020603050405020304" pitchFamily="18" charset="0"/>
                <a:cs typeface="Arial" panose="020B0604020202020204" pitchFamily="34" charset="0"/>
              </a:rPr>
              <a:t>       2025 Board of Directors Election</a:t>
            </a:r>
          </a:p>
          <a:p>
            <a:pPr marR="317500" algn="r"/>
            <a:r>
              <a:rPr lang="en-AU" b="1" dirty="0">
                <a:solidFill>
                  <a:srgbClr val="4F17A8"/>
                </a:solidFill>
                <a:latin typeface="Agrandir" panose="00000500000000000000" pitchFamily="50" charset="0"/>
                <a:ea typeface="Times New Roman" panose="02020603050405020304" pitchFamily="18" charset="0"/>
                <a:cs typeface="Arial" panose="020B0604020202020204" pitchFamily="34" charset="0"/>
              </a:rPr>
              <a:t>Election Information</a:t>
            </a:r>
            <a:br>
              <a:rPr lang="en-AU" sz="800" b="1" dirty="0">
                <a:solidFill>
                  <a:schemeClr val="tx1"/>
                </a:solidFill>
                <a:effectLst/>
                <a:latin typeface="Agrandir" panose="00000500000000000000" pitchFamily="50" charset="0"/>
                <a:ea typeface="Times New Roman" panose="02020603050405020304" pitchFamily="18" charset="0"/>
                <a:cs typeface="Arial" panose="020B0604020202020204" pitchFamily="34" charset="0"/>
              </a:rPr>
            </a:br>
            <a:r>
              <a:rPr lang="en-AU" sz="16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hlinkClick r:id="rId5">
                  <a:extLst>
                    <a:ext uri="{A12FA001-AC4F-418D-AE19-62706E023703}">
                      <ahyp:hlinkClr xmlns:ahyp="http://schemas.microsoft.com/office/drawing/2018/hyperlinkcolor" val="tx"/>
                    </a:ext>
                  </a:extLst>
                </a:hlinkClick>
              </a:rPr>
              <a:t>nc@pmisydney.org</a:t>
            </a:r>
            <a:r>
              <a:rPr lang="en-AU" sz="16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 </a:t>
            </a:r>
            <a:endParaRPr lang="en-AU" sz="18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endParaRPr>
          </a:p>
        </p:txBody>
      </p:sp>
      <p:sp>
        <p:nvSpPr>
          <p:cNvPr id="8" name="Rectangle 7">
            <a:extLst>
              <a:ext uri="{FF2B5EF4-FFF2-40B4-BE49-F238E27FC236}">
                <a16:creationId xmlns:a16="http://schemas.microsoft.com/office/drawing/2014/main" id="{E31C1F2B-BF6D-41BA-9AB6-BC30A71115B5}"/>
              </a:ext>
            </a:extLst>
          </p:cNvPr>
          <p:cNvSpPr/>
          <p:nvPr/>
        </p:nvSpPr>
        <p:spPr>
          <a:xfrm>
            <a:off x="98539" y="1802428"/>
            <a:ext cx="6778557" cy="67459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pPr marR="356870" algn="just">
              <a:spcAft>
                <a:spcPts val="300"/>
              </a:spcAft>
              <a:buClr>
                <a:srgbClr val="FF610F"/>
              </a:buClr>
            </a:pPr>
            <a:r>
              <a:rPr lang="en-AU" sz="1600" dirty="0">
                <a:solidFill>
                  <a:srgbClr val="4F17A8"/>
                </a:solidFill>
                <a:latin typeface="Agrandir Medium" panose="00000600000000000000" pitchFamily="50" charset="0"/>
                <a:ea typeface="Times New Roman" panose="02020603050405020304" pitchFamily="18" charset="0"/>
              </a:rPr>
              <a:t>Part 1: Acceptance of Commitments for Office </a:t>
            </a:r>
          </a:p>
          <a:p>
            <a:pPr marR="356870">
              <a:spcAft>
                <a:spcPts val="600"/>
              </a:spcAft>
              <a:buClr>
                <a:srgbClr val="FF610F"/>
              </a:buClr>
            </a:pPr>
            <a:r>
              <a:rPr lang="en-AU" sz="1400" i="1" dirty="0">
                <a:solidFill>
                  <a:schemeClr val="tx1"/>
                </a:solidFill>
                <a:latin typeface="Agrandir" panose="00000500000000000000" pitchFamily="50" charset="0"/>
                <a:ea typeface="Times New Roman" panose="02020603050405020304" pitchFamily="18" charset="0"/>
              </a:rPr>
              <a:t>You should be able to answer </a:t>
            </a:r>
            <a:r>
              <a:rPr lang="en-AU" sz="1400" b="1" i="1" dirty="0">
                <a:solidFill>
                  <a:schemeClr val="tx1"/>
                </a:solidFill>
                <a:latin typeface="Agrandir" panose="00000500000000000000" pitchFamily="50" charset="0"/>
                <a:ea typeface="Times New Roman" panose="02020603050405020304" pitchFamily="18" charset="0"/>
              </a:rPr>
              <a:t>YES  </a:t>
            </a:r>
            <a:r>
              <a:rPr lang="en-AU" sz="1400" i="1" dirty="0">
                <a:solidFill>
                  <a:schemeClr val="tx1"/>
                </a:solidFill>
                <a:latin typeface="Agrandir" panose="00000500000000000000" pitchFamily="50" charset="0"/>
                <a:ea typeface="Times New Roman" panose="02020603050405020304" pitchFamily="18" charset="0"/>
              </a:rPr>
              <a:t>to all these statements. </a:t>
            </a:r>
          </a:p>
          <a:p>
            <a:pPr marL="285750" marR="356870" indent="-285750" algn="just">
              <a:spcBef>
                <a:spcPts val="300"/>
              </a:spcBef>
              <a:spcAft>
                <a:spcPts val="300"/>
              </a:spcAft>
              <a:buClr>
                <a:srgbClr val="FF610F"/>
              </a:buClr>
              <a:buFont typeface="Wingdings" panose="05000000000000000000" pitchFamily="2" charset="2"/>
              <a:buChar char="q"/>
            </a:pPr>
            <a:r>
              <a:rPr lang="en-US" sz="1400" dirty="0">
                <a:solidFill>
                  <a:schemeClr val="tx1"/>
                </a:solidFill>
                <a:latin typeface="Agrandir" panose="00000500000000000000" pitchFamily="50" charset="0"/>
              </a:rPr>
              <a:t>I am willing to devote the time and effort required as an Officer of the Sydney Chapter – this includes committing to attend at least 75% of Board Meetings each year. </a:t>
            </a:r>
          </a:p>
          <a:p>
            <a:pPr marL="285750" marR="356870" indent="-285750">
              <a:spcBef>
                <a:spcPts val="300"/>
              </a:spcBef>
              <a:spcAft>
                <a:spcPts val="300"/>
              </a:spcAft>
              <a:buClr>
                <a:srgbClr val="FF610F"/>
              </a:buClr>
              <a:buFont typeface="Wingdings" panose="05000000000000000000" pitchFamily="2" charset="2"/>
              <a:buChar char="q"/>
            </a:pPr>
            <a:r>
              <a:rPr lang="en-US" sz="1400" dirty="0">
                <a:solidFill>
                  <a:schemeClr val="tx1"/>
                </a:solidFill>
                <a:latin typeface="Agrandir" panose="00000500000000000000" pitchFamily="50" charset="0"/>
                <a:ea typeface="Times New Roman" panose="02020603050405020304" pitchFamily="18" charset="0"/>
              </a:rPr>
              <a:t>I will sign a Confidentiality Agreement regarding Board operations (and related information) and complete the Conflict-of-Interest forms.</a:t>
            </a:r>
          </a:p>
          <a:p>
            <a:pPr marL="285750" marR="356870" indent="-285750">
              <a:spcBef>
                <a:spcPts val="300"/>
              </a:spcBef>
              <a:spcAft>
                <a:spcPts val="300"/>
              </a:spcAft>
              <a:buClr>
                <a:srgbClr val="FF610F"/>
              </a:buClr>
              <a:buFont typeface="Wingdings" panose="05000000000000000000" pitchFamily="2" charset="2"/>
              <a:buChar char="q"/>
            </a:pPr>
            <a:r>
              <a:rPr lang="en-US" sz="1400" dirty="0">
                <a:solidFill>
                  <a:schemeClr val="tx1"/>
                </a:solidFill>
                <a:latin typeface="Agrandir" panose="00000500000000000000" pitchFamily="50" charset="0"/>
                <a:ea typeface="Times New Roman" panose="02020603050405020304" pitchFamily="18" charset="0"/>
              </a:rPr>
              <a:t>I am  prepared to abide by the policies of the PMI Sydney Chapter and uphold the governance practices of the chapter in an ethical and professional manner.</a:t>
            </a:r>
          </a:p>
          <a:p>
            <a:pPr marL="285750" marR="356870" indent="-285750">
              <a:spcBef>
                <a:spcPts val="300"/>
              </a:spcBef>
              <a:spcAft>
                <a:spcPts val="300"/>
              </a:spcAft>
              <a:buClr>
                <a:srgbClr val="FF610F"/>
              </a:buClr>
              <a:buFont typeface="Wingdings" panose="05000000000000000000" pitchFamily="2" charset="2"/>
              <a:buChar char="q"/>
            </a:pPr>
            <a:r>
              <a:rPr lang="en-US" sz="1400" dirty="0">
                <a:solidFill>
                  <a:schemeClr val="tx1"/>
                </a:solidFill>
                <a:latin typeface="Agrandir" panose="00000500000000000000" pitchFamily="50" charset="0"/>
                <a:ea typeface="Times New Roman" panose="02020603050405020304" pitchFamily="18" charset="0"/>
              </a:rPr>
              <a:t>I am a member in good standing of PMI and of the PMI Sydney Chapter.</a:t>
            </a:r>
          </a:p>
          <a:p>
            <a:pPr marL="285750" marR="356870" indent="-285750">
              <a:spcBef>
                <a:spcPts val="300"/>
              </a:spcBef>
              <a:spcAft>
                <a:spcPts val="300"/>
              </a:spcAft>
              <a:buClr>
                <a:srgbClr val="FF610F"/>
              </a:buClr>
              <a:buFont typeface="Wingdings" panose="05000000000000000000" pitchFamily="2" charset="2"/>
              <a:buChar char="q"/>
            </a:pPr>
            <a:r>
              <a:rPr lang="en-US" sz="1400" dirty="0">
                <a:solidFill>
                  <a:schemeClr val="tx1"/>
                </a:solidFill>
                <a:latin typeface="Agrandir" panose="00000500000000000000" pitchFamily="50" charset="0"/>
                <a:ea typeface="Times New Roman" panose="02020603050405020304" pitchFamily="18" charset="0"/>
              </a:rPr>
              <a:t>I am prepared to commit to undertake any role and portfolio on the Board during my tenure (two years). </a:t>
            </a:r>
          </a:p>
          <a:p>
            <a:pPr marL="285750" marR="356870" indent="-285750">
              <a:spcBef>
                <a:spcPts val="300"/>
              </a:spcBef>
              <a:spcAft>
                <a:spcPts val="300"/>
              </a:spcAft>
              <a:buClr>
                <a:srgbClr val="FF610F"/>
              </a:buClr>
              <a:buFont typeface="Wingdings" panose="05000000000000000000" pitchFamily="2" charset="2"/>
              <a:buChar char="q"/>
            </a:pPr>
            <a:r>
              <a:rPr lang="en-US" sz="1400" dirty="0">
                <a:solidFill>
                  <a:schemeClr val="tx1"/>
                </a:solidFill>
                <a:latin typeface="Agrandir" panose="00000500000000000000" pitchFamily="50" charset="0"/>
                <a:ea typeface="Times New Roman" panose="02020603050405020304" pitchFamily="18" charset="0"/>
              </a:rPr>
              <a:t>I have read all the reference material and understand that I am </a:t>
            </a:r>
            <a:r>
              <a:rPr lang="en-US" sz="1400" b="1" u="sng" dirty="0">
                <a:solidFill>
                  <a:srgbClr val="05BFE0"/>
                </a:solidFill>
                <a:latin typeface="Agrandir" panose="00000500000000000000" pitchFamily="50" charset="0"/>
                <a:ea typeface="Times New Roman" panose="02020603050405020304" pitchFamily="18" charset="0"/>
              </a:rPr>
              <a:t>eligible</a:t>
            </a:r>
            <a:r>
              <a:rPr lang="en-US" sz="1400" dirty="0">
                <a:solidFill>
                  <a:srgbClr val="05BFE0"/>
                </a:solidFill>
                <a:latin typeface="Agrandir" panose="00000500000000000000" pitchFamily="50" charset="0"/>
                <a:ea typeface="Times New Roman" panose="02020603050405020304" pitchFamily="18" charset="0"/>
              </a:rPr>
              <a:t>*</a:t>
            </a:r>
            <a:r>
              <a:rPr lang="en-US" sz="1400" dirty="0">
                <a:solidFill>
                  <a:schemeClr val="tx1"/>
                </a:solidFill>
                <a:latin typeface="Agrandir" panose="00000500000000000000" pitchFamily="50" charset="0"/>
                <a:ea typeface="Times New Roman" panose="02020603050405020304" pitchFamily="18" charset="0"/>
              </a:rPr>
              <a:t> for nomination.</a:t>
            </a:r>
          </a:p>
          <a:p>
            <a:pPr marL="285750" marR="356870" indent="-285750">
              <a:spcBef>
                <a:spcPts val="300"/>
              </a:spcBef>
              <a:spcAft>
                <a:spcPts val="300"/>
              </a:spcAft>
              <a:buClr>
                <a:srgbClr val="FF610F"/>
              </a:buClr>
              <a:buFont typeface="Wingdings" panose="05000000000000000000" pitchFamily="2" charset="2"/>
              <a:buChar char="q"/>
            </a:pPr>
            <a:r>
              <a:rPr lang="en-US" sz="1400" dirty="0">
                <a:solidFill>
                  <a:schemeClr val="tx1"/>
                </a:solidFill>
                <a:latin typeface="Agrandir" panose="00000500000000000000" pitchFamily="50" charset="0"/>
                <a:ea typeface="Times New Roman" panose="02020603050405020304" pitchFamily="18" charset="0"/>
              </a:rPr>
              <a:t>I have previous volunteer experience with PMI of any PMI Chapter for at least six (6) months in the last three (3) years.</a:t>
            </a:r>
            <a:endParaRPr lang="en-US" sz="1000" dirty="0">
              <a:solidFill>
                <a:schemeClr val="tx1"/>
              </a:solidFill>
              <a:latin typeface="Agrandir" panose="00000500000000000000" pitchFamily="50" charset="0"/>
              <a:ea typeface="Times New Roman" panose="02020603050405020304" pitchFamily="18" charset="0"/>
            </a:endParaRPr>
          </a:p>
          <a:p>
            <a:pPr marL="273050" marR="356870" lvl="1">
              <a:spcBef>
                <a:spcPts val="300"/>
              </a:spcBef>
              <a:spcAft>
                <a:spcPts val="300"/>
              </a:spcAft>
              <a:buClr>
                <a:srgbClr val="FF610F"/>
              </a:buClr>
            </a:pPr>
            <a:r>
              <a:rPr lang="en-AU" sz="1400" i="1" dirty="0">
                <a:solidFill>
                  <a:srgbClr val="4F17A8"/>
                </a:solidFill>
                <a:latin typeface="Agrandir Medium" panose="00000600000000000000" pitchFamily="50" charset="0"/>
                <a:ea typeface="Times New Roman" panose="02020603050405020304" pitchFamily="18" charset="0"/>
              </a:rPr>
              <a:t>If you can respond YES to all the above, please continue to Part 2.</a:t>
            </a:r>
          </a:p>
          <a:p>
            <a:pPr marR="356870">
              <a:spcAft>
                <a:spcPts val="300"/>
              </a:spcAft>
              <a:buClr>
                <a:srgbClr val="FF610F"/>
              </a:buClr>
            </a:pPr>
            <a:r>
              <a:rPr lang="en-US" sz="1400" dirty="0">
                <a:solidFill>
                  <a:srgbClr val="05BFE0"/>
                </a:solidFill>
                <a:latin typeface="Agrandir Medium" panose="00000600000000000000" pitchFamily="50" charset="0"/>
                <a:ea typeface="Times New Roman" panose="02020603050405020304" pitchFamily="18" charset="0"/>
              </a:rPr>
              <a:t>IMPORTANT NOTE ON ELIGIBILITY</a:t>
            </a:r>
          </a:p>
          <a:p>
            <a:pPr marR="356870">
              <a:spcAft>
                <a:spcPts val="300"/>
              </a:spcAft>
              <a:buClr>
                <a:srgbClr val="FF610F"/>
              </a:buClr>
            </a:pPr>
            <a:r>
              <a:rPr lang="en-US" sz="1400" dirty="0">
                <a:solidFill>
                  <a:schemeClr val="tx1"/>
                </a:solidFill>
                <a:latin typeface="Agrandir" panose="00000500000000000000" pitchFamily="50" charset="0"/>
                <a:ea typeface="Times New Roman" panose="02020603050405020304" pitchFamily="18" charset="0"/>
              </a:rPr>
              <a:t>Candidates should pay attention to the following. Candidates will be deemed </a:t>
            </a:r>
            <a:r>
              <a:rPr lang="en-US" sz="1400" u="sng" dirty="0">
                <a:solidFill>
                  <a:schemeClr val="tx1"/>
                </a:solidFill>
                <a:latin typeface="Agrandir" panose="00000500000000000000" pitchFamily="50" charset="0"/>
                <a:ea typeface="Times New Roman" panose="02020603050405020304" pitchFamily="18" charset="0"/>
              </a:rPr>
              <a:t>ineligible for nomination</a:t>
            </a:r>
            <a:r>
              <a:rPr lang="en-US" sz="1400" dirty="0">
                <a:solidFill>
                  <a:schemeClr val="tx1"/>
                </a:solidFill>
                <a:latin typeface="Agrandir" panose="00000500000000000000" pitchFamily="50" charset="0"/>
                <a:ea typeface="Times New Roman" panose="02020603050405020304" pitchFamily="18" charset="0"/>
              </a:rPr>
              <a:t> if any of the below apply: </a:t>
            </a:r>
          </a:p>
          <a:p>
            <a:pPr marL="450850" marR="356870" lvl="1" indent="-184150">
              <a:buClr>
                <a:srgbClr val="FF610F"/>
              </a:buClr>
              <a:buFont typeface="Arial" panose="020B0604020202020204" pitchFamily="34" charset="0"/>
              <a:buChar char="•"/>
            </a:pPr>
            <a:r>
              <a:rPr lang="en-US" sz="1200" dirty="0">
                <a:solidFill>
                  <a:schemeClr val="tx1"/>
                </a:solidFill>
                <a:latin typeface="Agrandir" panose="00000500000000000000" pitchFamily="50" charset="0"/>
                <a:ea typeface="Times New Roman" panose="02020603050405020304" pitchFamily="18" charset="0"/>
              </a:rPr>
              <a:t>I have unsatisfactory performance as a previous Board member</a:t>
            </a:r>
          </a:p>
          <a:p>
            <a:pPr marL="450850" marR="356870" lvl="1" indent="-184150">
              <a:buClr>
                <a:srgbClr val="FF610F"/>
              </a:buClr>
              <a:buFont typeface="Arial" panose="020B0604020202020204" pitchFamily="34" charset="0"/>
              <a:buChar char="•"/>
            </a:pPr>
            <a:r>
              <a:rPr lang="en-US" sz="1200" dirty="0">
                <a:solidFill>
                  <a:schemeClr val="tx1"/>
                </a:solidFill>
                <a:latin typeface="Agrandir" panose="00000500000000000000" pitchFamily="50" charset="0"/>
                <a:ea typeface="Times New Roman" panose="02020603050405020304" pitchFamily="18" charset="0"/>
              </a:rPr>
              <a:t>I have history of previous breach of fiduciary duty</a:t>
            </a:r>
          </a:p>
          <a:p>
            <a:pPr marL="450850" marR="356870" lvl="1" indent="-184150">
              <a:buClr>
                <a:srgbClr val="FF610F"/>
              </a:buClr>
              <a:buFont typeface="Arial" panose="020B0604020202020204" pitchFamily="34" charset="0"/>
              <a:buChar char="•"/>
            </a:pPr>
            <a:r>
              <a:rPr lang="en-US" sz="1200" dirty="0">
                <a:solidFill>
                  <a:schemeClr val="tx1"/>
                </a:solidFill>
                <a:latin typeface="Agrandir" panose="00000500000000000000" pitchFamily="50" charset="0"/>
                <a:ea typeface="Times New Roman" panose="02020603050405020304" pitchFamily="18" charset="0"/>
              </a:rPr>
              <a:t>I am an undischarged Bankrupt</a:t>
            </a:r>
          </a:p>
          <a:p>
            <a:pPr marL="450850" marR="356870" lvl="1" indent="-184150">
              <a:buClr>
                <a:srgbClr val="FF610F"/>
              </a:buClr>
              <a:buFont typeface="Arial" panose="020B0604020202020204" pitchFamily="34" charset="0"/>
              <a:buChar char="•"/>
            </a:pPr>
            <a:r>
              <a:rPr lang="en-US" sz="1200" dirty="0">
                <a:solidFill>
                  <a:schemeClr val="tx1"/>
                </a:solidFill>
                <a:latin typeface="Agrandir" panose="00000500000000000000" pitchFamily="50" charset="0"/>
                <a:ea typeface="Times New Roman" panose="02020603050405020304" pitchFamily="18" charset="0"/>
              </a:rPr>
              <a:t>I am being banned from becoming a director by ASIC, or being convicted of offences under the Corporations or Associations Acts</a:t>
            </a:r>
          </a:p>
          <a:p>
            <a:pPr marL="450850" marR="356870" lvl="1" indent="-184150">
              <a:buClr>
                <a:srgbClr val="FF610F"/>
              </a:buClr>
              <a:buFont typeface="Arial" panose="020B0604020202020204" pitchFamily="34" charset="0"/>
              <a:buChar char="•"/>
            </a:pPr>
            <a:r>
              <a:rPr lang="en-US" sz="1200" dirty="0">
                <a:solidFill>
                  <a:schemeClr val="tx1"/>
                </a:solidFill>
                <a:latin typeface="Agrandir" panose="00000500000000000000" pitchFamily="50" charset="0"/>
                <a:ea typeface="Times New Roman" panose="02020603050405020304" pitchFamily="18" charset="0"/>
              </a:rPr>
              <a:t>I am a listed PMI Authorised Training Partner (ATP) owner and/or trainer registered with an ATP</a:t>
            </a:r>
          </a:p>
          <a:p>
            <a:pPr marL="450850" marR="356870" lvl="1" indent="-184150">
              <a:buClr>
                <a:srgbClr val="FF610F"/>
              </a:buClr>
              <a:buFont typeface="Arial" panose="020B0604020202020204" pitchFamily="34" charset="0"/>
              <a:buChar char="•"/>
            </a:pPr>
            <a:r>
              <a:rPr lang="en-US" sz="1200" dirty="0">
                <a:solidFill>
                  <a:schemeClr val="tx1"/>
                </a:solidFill>
                <a:latin typeface="Agrandir" panose="00000500000000000000" pitchFamily="50" charset="0"/>
                <a:ea typeface="Times New Roman" panose="02020603050405020304" pitchFamily="18" charset="0"/>
              </a:rPr>
              <a:t>I am under 18 years old</a:t>
            </a:r>
            <a:endParaRPr lang="en-AU" sz="1400" i="1" dirty="0">
              <a:solidFill>
                <a:srgbClr val="4F17A8"/>
              </a:solidFill>
              <a:latin typeface="Agrandir Medium" panose="00000600000000000000" pitchFamily="50" charset="0"/>
              <a:ea typeface="Times New Roman" panose="02020603050405020304" pitchFamily="18" charset="0"/>
            </a:endParaRPr>
          </a:p>
        </p:txBody>
      </p:sp>
    </p:spTree>
    <p:extLst>
      <p:ext uri="{BB962C8B-B14F-4D97-AF65-F5344CB8AC3E}">
        <p14:creationId xmlns:p14="http://schemas.microsoft.com/office/powerpoint/2010/main" val="4086574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661534C-9E5F-4298-9BD7-FBB6CE61ED56}"/>
              </a:ext>
            </a:extLst>
          </p:cNvPr>
          <p:cNvSpPr/>
          <p:nvPr/>
        </p:nvSpPr>
        <p:spPr>
          <a:xfrm>
            <a:off x="-5790" y="1720078"/>
            <a:ext cx="6876000" cy="7044517"/>
          </a:xfrm>
          <a:prstGeom prst="rect">
            <a:avLst/>
          </a:prstGeom>
          <a:solidFill>
            <a:srgbClr val="05BF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Rectangle 1">
            <a:extLst>
              <a:ext uri="{FF2B5EF4-FFF2-40B4-BE49-F238E27FC236}">
                <a16:creationId xmlns:a16="http://schemas.microsoft.com/office/drawing/2014/main" id="{C7E7CDD7-E766-4927-8BE0-A19189A06B44}"/>
              </a:ext>
            </a:extLst>
          </p:cNvPr>
          <p:cNvSpPr/>
          <p:nvPr/>
        </p:nvSpPr>
        <p:spPr>
          <a:xfrm>
            <a:off x="-5789" y="1250400"/>
            <a:ext cx="6876000" cy="469291"/>
          </a:xfrm>
          <a:prstGeom prst="rect">
            <a:avLst/>
          </a:prstGeom>
          <a:solidFill>
            <a:srgbClr val="4F17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000" b="1" dirty="0">
                <a:latin typeface="Agrandir Medium" panose="00000600000000000000" pitchFamily="50" charset="0"/>
              </a:rPr>
              <a:t>Self-Assessment for Candidates: Part 2</a:t>
            </a:r>
            <a:endParaRPr lang="en-US" sz="2000" dirty="0"/>
          </a:p>
        </p:txBody>
      </p:sp>
      <p:sp>
        <p:nvSpPr>
          <p:cNvPr id="5" name="Rectangle 4">
            <a:extLst>
              <a:ext uri="{FF2B5EF4-FFF2-40B4-BE49-F238E27FC236}">
                <a16:creationId xmlns:a16="http://schemas.microsoft.com/office/drawing/2014/main" id="{962C99E9-B38A-4C55-AEBF-54805CC3BC44}"/>
              </a:ext>
            </a:extLst>
          </p:cNvPr>
          <p:cNvSpPr/>
          <p:nvPr/>
        </p:nvSpPr>
        <p:spPr>
          <a:xfrm>
            <a:off x="85155" y="1821654"/>
            <a:ext cx="6694110" cy="680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36000" rtlCol="0" anchor="t" anchorCtr="0"/>
          <a:lstStyle/>
          <a:p>
            <a:pPr marR="356870" algn="just">
              <a:spcAft>
                <a:spcPts val="1200"/>
              </a:spcAft>
            </a:pPr>
            <a:endParaRPr lang="en-US" sz="1400" dirty="0">
              <a:solidFill>
                <a:schemeClr val="tx1"/>
              </a:solidFill>
              <a:effectLst/>
              <a:latin typeface="Agrandir Medium" panose="00000600000000000000" pitchFamily="50" charset="0"/>
              <a:ea typeface="Times New Roman" panose="02020603050405020304" pitchFamily="18" charset="0"/>
            </a:endParaRPr>
          </a:p>
        </p:txBody>
      </p:sp>
      <p:sp>
        <p:nvSpPr>
          <p:cNvPr id="8" name="Rectangle 7">
            <a:extLst>
              <a:ext uri="{FF2B5EF4-FFF2-40B4-BE49-F238E27FC236}">
                <a16:creationId xmlns:a16="http://schemas.microsoft.com/office/drawing/2014/main" id="{E31C1F2B-BF6D-41BA-9AB6-BC30A71115B5}"/>
              </a:ext>
            </a:extLst>
          </p:cNvPr>
          <p:cNvSpPr/>
          <p:nvPr/>
        </p:nvSpPr>
        <p:spPr>
          <a:xfrm>
            <a:off x="94353" y="1830727"/>
            <a:ext cx="6696000" cy="68122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0" bIns="72000" rtlCol="0" anchor="t" anchorCtr="0"/>
          <a:lstStyle/>
          <a:p>
            <a:pPr marR="356870">
              <a:spcBef>
                <a:spcPts val="600"/>
              </a:spcBef>
              <a:spcAft>
                <a:spcPts val="600"/>
              </a:spcAft>
              <a:buClr>
                <a:srgbClr val="FF610F"/>
              </a:buClr>
            </a:pPr>
            <a:r>
              <a:rPr lang="en-AU" sz="1600" dirty="0">
                <a:solidFill>
                  <a:srgbClr val="4F17A8"/>
                </a:solidFill>
                <a:latin typeface="Agrandir Medium" panose="00000600000000000000" pitchFamily="50" charset="0"/>
                <a:ea typeface="Times New Roman" panose="02020603050405020304" pitchFamily="18" charset="0"/>
              </a:rPr>
              <a:t>Part 2: Agreement to rules of Nomination</a:t>
            </a:r>
            <a:br>
              <a:rPr lang="en-AU" sz="1600" dirty="0">
                <a:solidFill>
                  <a:schemeClr val="tx1"/>
                </a:solidFill>
                <a:latin typeface="Agrandir Medium" panose="00000600000000000000" pitchFamily="50" charset="0"/>
                <a:ea typeface="Times New Roman" panose="02020603050405020304" pitchFamily="18" charset="0"/>
              </a:rPr>
            </a:br>
            <a:r>
              <a:rPr lang="en-AU" sz="1400" i="1" dirty="0">
                <a:solidFill>
                  <a:schemeClr val="tx1"/>
                </a:solidFill>
                <a:latin typeface="Agrandir" panose="00000500000000000000" pitchFamily="50" charset="0"/>
              </a:rPr>
              <a:t>You must agree to these rules </a:t>
            </a:r>
            <a:r>
              <a:rPr lang="en-AU" sz="1400" i="1" dirty="0">
                <a:solidFill>
                  <a:schemeClr val="tx1"/>
                </a:solidFill>
                <a:latin typeface="Agrandir" panose="00000500000000000000" pitchFamily="50" charset="0"/>
                <a:ea typeface="Times New Roman" panose="02020603050405020304" pitchFamily="18" charset="0"/>
              </a:rPr>
              <a:t>to proceed with your Nomination</a:t>
            </a:r>
            <a:endParaRPr lang="en-AU" sz="1600" i="1" dirty="0">
              <a:solidFill>
                <a:schemeClr val="tx1"/>
              </a:solidFill>
              <a:latin typeface="Agrandir" panose="00000500000000000000" pitchFamily="50" charset="0"/>
              <a:ea typeface="Times New Roman" panose="02020603050405020304" pitchFamily="18" charset="0"/>
            </a:endParaRPr>
          </a:p>
          <a:p>
            <a:pPr marL="285750" marR="356870" indent="-285750" algn="just">
              <a:spcBef>
                <a:spcPts val="600"/>
              </a:spcBef>
              <a:spcAft>
                <a:spcPts val="600"/>
              </a:spcAft>
              <a:buClr>
                <a:srgbClr val="FF610F"/>
              </a:buClr>
              <a:buFont typeface="Wingdings" panose="05000000000000000000" pitchFamily="2" charset="2"/>
              <a:buChar char="q"/>
            </a:pPr>
            <a:r>
              <a:rPr lang="en-US" sz="1400" dirty="0">
                <a:solidFill>
                  <a:schemeClr val="tx1"/>
                </a:solidFill>
                <a:latin typeface="Agrandir" panose="00000500000000000000" pitchFamily="50" charset="0"/>
              </a:rPr>
              <a:t>I understand that I must be aware of, and provide, my nomination and all supplementary information in the time frames provided by the Nominating Committee (late nominations will not be considered).</a:t>
            </a:r>
          </a:p>
          <a:p>
            <a:pPr marL="285750" marR="356870" indent="-285750">
              <a:spcBef>
                <a:spcPts val="600"/>
              </a:spcBef>
              <a:spcAft>
                <a:spcPts val="600"/>
              </a:spcAft>
              <a:buClr>
                <a:srgbClr val="FF610F"/>
              </a:buClr>
              <a:buFont typeface="Wingdings" panose="05000000000000000000" pitchFamily="2" charset="2"/>
              <a:buChar char="q"/>
            </a:pPr>
            <a:r>
              <a:rPr lang="en-US" sz="1400" dirty="0">
                <a:solidFill>
                  <a:schemeClr val="tx1"/>
                </a:solidFill>
                <a:latin typeface="Agrandir" panose="00000500000000000000" pitchFamily="50" charset="0"/>
                <a:ea typeface="Times New Roman" panose="02020603050405020304" pitchFamily="18" charset="0"/>
              </a:rPr>
              <a:t>I understand that the Regional Nominating Committee isn’t responsible for any omissions or errors in the information or materials that I have provided. Any non-compliant submission or information will be returned for correction and resubmission. </a:t>
            </a:r>
          </a:p>
          <a:p>
            <a:pPr marL="285750" marR="356870" indent="-285750">
              <a:spcBef>
                <a:spcPts val="600"/>
              </a:spcBef>
              <a:spcAft>
                <a:spcPts val="600"/>
              </a:spcAft>
              <a:buClr>
                <a:srgbClr val="FF610F"/>
              </a:buClr>
              <a:buFont typeface="Wingdings" panose="05000000000000000000" pitchFamily="2" charset="2"/>
              <a:buChar char="q"/>
            </a:pPr>
            <a:r>
              <a:rPr lang="en-US" sz="1400" dirty="0">
                <a:solidFill>
                  <a:schemeClr val="tx1"/>
                </a:solidFill>
                <a:latin typeface="Agrandir" panose="00000500000000000000" pitchFamily="50" charset="0"/>
                <a:ea typeface="Times New Roman" panose="02020603050405020304" pitchFamily="18" charset="0"/>
              </a:rPr>
              <a:t>I understand that I must reside in the geographical areas of the Chapter’s operation (i.e., NSW / ACT) for a minimum of six months each year. The six-month period does not need to be continuous.</a:t>
            </a:r>
          </a:p>
          <a:p>
            <a:pPr marL="285750" marR="356870" indent="-285750">
              <a:spcBef>
                <a:spcPts val="600"/>
              </a:spcBef>
              <a:spcAft>
                <a:spcPts val="600"/>
              </a:spcAft>
              <a:buClr>
                <a:srgbClr val="FF610F"/>
              </a:buClr>
              <a:buFont typeface="Wingdings" panose="05000000000000000000" pitchFamily="2" charset="2"/>
              <a:buChar char="q"/>
            </a:pPr>
            <a:r>
              <a:rPr lang="en-US" sz="1400" dirty="0">
                <a:solidFill>
                  <a:schemeClr val="tx1"/>
                </a:solidFill>
                <a:latin typeface="Agrandir" panose="00000500000000000000" pitchFamily="50" charset="0"/>
                <a:ea typeface="Times New Roman" panose="02020603050405020304" pitchFamily="18" charset="0"/>
              </a:rPr>
              <a:t>I understand that all PMI Sydney Chapter Board members are volunteers. </a:t>
            </a:r>
          </a:p>
          <a:p>
            <a:pPr marL="285750" marR="356870" indent="-285750">
              <a:spcBef>
                <a:spcPts val="600"/>
              </a:spcBef>
              <a:spcAft>
                <a:spcPts val="600"/>
              </a:spcAft>
              <a:buClr>
                <a:srgbClr val="FF610F"/>
              </a:buClr>
              <a:buFont typeface="Wingdings" panose="05000000000000000000" pitchFamily="2" charset="2"/>
              <a:buChar char="q"/>
            </a:pPr>
            <a:r>
              <a:rPr lang="en-US" sz="1400" dirty="0">
                <a:solidFill>
                  <a:schemeClr val="tx1"/>
                </a:solidFill>
                <a:latin typeface="Agrandir" panose="00000500000000000000" pitchFamily="50" charset="0"/>
                <a:ea typeface="Times New Roman" panose="02020603050405020304" pitchFamily="18" charset="0"/>
              </a:rPr>
              <a:t>I understand that I am nominating for a position on the Board, and that Portfolio allocations will occur at the first Board meeting after the Election results are advised.  </a:t>
            </a:r>
            <a:r>
              <a:rPr lang="en-US" sz="1200" i="1" dirty="0">
                <a:solidFill>
                  <a:schemeClr val="tx1"/>
                </a:solidFill>
                <a:latin typeface="Agrandir" panose="00000500000000000000" pitchFamily="50" charset="0"/>
                <a:ea typeface="Times New Roman" panose="02020603050405020304" pitchFamily="18" charset="0"/>
              </a:rPr>
              <a:t>(Noted that each of the existing Directors in continuing positions has agreed to relinquish their current positions to allow all board members an equal opportunity to fill any role.)</a:t>
            </a:r>
          </a:p>
          <a:p>
            <a:pPr marL="285750" marR="356870" indent="-285750">
              <a:spcBef>
                <a:spcPts val="600"/>
              </a:spcBef>
              <a:spcAft>
                <a:spcPts val="600"/>
              </a:spcAft>
              <a:buClr>
                <a:srgbClr val="FF610F"/>
              </a:buClr>
              <a:buFont typeface="Wingdings" panose="05000000000000000000" pitchFamily="2" charset="2"/>
              <a:buChar char="q"/>
            </a:pPr>
            <a:r>
              <a:rPr lang="en-US" sz="1400" dirty="0">
                <a:solidFill>
                  <a:schemeClr val="tx1"/>
                </a:solidFill>
                <a:latin typeface="Agrandir" panose="00000500000000000000" pitchFamily="50" charset="0"/>
                <a:ea typeface="Times New Roman" panose="02020603050405020304" pitchFamily="18" charset="0"/>
              </a:rPr>
              <a:t>I understand that proceeding with a nomination indicates that I have completed the self assessment and understand the eligibility requirements. </a:t>
            </a:r>
          </a:p>
          <a:p>
            <a:pPr marL="285750" marR="356870" indent="-285750">
              <a:spcBef>
                <a:spcPts val="600"/>
              </a:spcBef>
              <a:buClr>
                <a:srgbClr val="FF610F"/>
              </a:buClr>
              <a:buFont typeface="Wingdings" panose="05000000000000000000" pitchFamily="2" charset="2"/>
              <a:buChar char="q"/>
            </a:pPr>
            <a:r>
              <a:rPr lang="en-US" sz="1400" dirty="0">
                <a:solidFill>
                  <a:schemeClr val="tx1"/>
                </a:solidFill>
                <a:latin typeface="Agrandir" panose="00000500000000000000" pitchFamily="50" charset="0"/>
                <a:ea typeface="Times New Roman" panose="02020603050405020304" pitchFamily="18" charset="0"/>
              </a:rPr>
              <a:t>I understand and agree to accept the decisions of the Nominating Committee. </a:t>
            </a:r>
            <a:endParaRPr lang="en-AU" sz="1400" dirty="0">
              <a:solidFill>
                <a:srgbClr val="FF610F"/>
              </a:solidFill>
              <a:latin typeface="Agrandir Medium" panose="00000600000000000000" pitchFamily="50" charset="0"/>
              <a:ea typeface="Times New Roman" panose="02020603050405020304" pitchFamily="18" charset="0"/>
              <a:sym typeface="Wingdings" panose="05000000000000000000" pitchFamily="2" charset="2"/>
            </a:endParaRPr>
          </a:p>
          <a:p>
            <a:pPr marR="356870" algn="ctr">
              <a:spcBef>
                <a:spcPts val="1200"/>
              </a:spcBef>
              <a:spcAft>
                <a:spcPts val="600"/>
              </a:spcAft>
              <a:buClr>
                <a:srgbClr val="FF610F"/>
              </a:buClr>
            </a:pPr>
            <a:r>
              <a:rPr lang="en-AU" sz="1400" i="1" dirty="0">
                <a:solidFill>
                  <a:srgbClr val="4F17A8"/>
                </a:solidFill>
                <a:latin typeface="Agrandir Medium" panose="00000600000000000000" pitchFamily="50" charset="0"/>
                <a:ea typeface="Times New Roman" panose="02020603050405020304" pitchFamily="18" charset="0"/>
              </a:rPr>
              <a:t>If you agree to all the above rules, please continue to Part 3.</a:t>
            </a:r>
          </a:p>
          <a:p>
            <a:pPr marR="356870" algn="ctr">
              <a:buClr>
                <a:srgbClr val="FF610F"/>
              </a:buClr>
            </a:pPr>
            <a:endParaRPr lang="en-AU" sz="1400" dirty="0">
              <a:solidFill>
                <a:srgbClr val="FF610F"/>
              </a:solidFill>
              <a:latin typeface="Agrandir Medium" panose="00000600000000000000" pitchFamily="50" charset="0"/>
              <a:ea typeface="Times New Roman" panose="02020603050405020304" pitchFamily="18" charset="0"/>
              <a:sym typeface="Wingdings" panose="05000000000000000000" pitchFamily="2" charset="2"/>
            </a:endParaRPr>
          </a:p>
          <a:p>
            <a:pPr marR="356870" algn="ctr">
              <a:spcBef>
                <a:spcPts val="600"/>
              </a:spcBef>
              <a:spcAft>
                <a:spcPts val="600"/>
              </a:spcAft>
              <a:buClr>
                <a:srgbClr val="FF610F"/>
              </a:buClr>
            </a:pPr>
            <a:endParaRPr lang="en-US" sz="1400" dirty="0">
              <a:solidFill>
                <a:schemeClr val="tx1"/>
              </a:solidFill>
              <a:effectLst/>
              <a:latin typeface="Agrandir Medium" panose="00000600000000000000" pitchFamily="50" charset="0"/>
              <a:ea typeface="Times New Roman" panose="02020603050405020304" pitchFamily="18" charset="0"/>
            </a:endParaRPr>
          </a:p>
        </p:txBody>
      </p:sp>
      <p:pic>
        <p:nvPicPr>
          <p:cNvPr id="17" name="Graphic 16" descr="Chevron arrows with solid fill">
            <a:extLst>
              <a:ext uri="{FF2B5EF4-FFF2-40B4-BE49-F238E27FC236}">
                <a16:creationId xmlns:a16="http://schemas.microsoft.com/office/drawing/2014/main" id="{8D1023B8-58BA-4ABD-A25E-1B4C7363D09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800000">
            <a:off x="5808393" y="8031260"/>
            <a:ext cx="479540" cy="479540"/>
          </a:xfrm>
          <a:prstGeom prst="rect">
            <a:avLst/>
          </a:prstGeom>
        </p:spPr>
      </p:pic>
      <p:sp>
        <p:nvSpPr>
          <p:cNvPr id="18" name="Rectangle 17">
            <a:extLst>
              <a:ext uri="{FF2B5EF4-FFF2-40B4-BE49-F238E27FC236}">
                <a16:creationId xmlns:a16="http://schemas.microsoft.com/office/drawing/2014/main" id="{2158A82B-C064-4F83-ABBE-4829669F5970}"/>
              </a:ext>
            </a:extLst>
          </p:cNvPr>
          <p:cNvSpPr/>
          <p:nvPr/>
        </p:nvSpPr>
        <p:spPr>
          <a:xfrm>
            <a:off x="-5790" y="8713486"/>
            <a:ext cx="6876000" cy="430513"/>
          </a:xfrm>
          <a:prstGeom prst="rect">
            <a:avLst/>
          </a:prstGeom>
          <a:solidFill>
            <a:srgbClr val="FF6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400" dirty="0">
                <a:latin typeface="Agrandir" panose="00000500000000000000" pitchFamily="50" charset="0"/>
              </a:rPr>
              <a:t>PMI Sydney Chapter – 2025 Elections</a:t>
            </a:r>
            <a:endParaRPr lang="en-US" sz="1400" b="1" dirty="0">
              <a:latin typeface="Agrandir" panose="00000500000000000000" pitchFamily="50" charset="0"/>
            </a:endParaRPr>
          </a:p>
        </p:txBody>
      </p:sp>
      <p:grpSp>
        <p:nvGrpSpPr>
          <p:cNvPr id="19" name="Group 18">
            <a:extLst>
              <a:ext uri="{FF2B5EF4-FFF2-40B4-BE49-F238E27FC236}">
                <a16:creationId xmlns:a16="http://schemas.microsoft.com/office/drawing/2014/main" id="{BA51D9E6-69AC-4028-8ED1-3A1593FAC62E}"/>
              </a:ext>
            </a:extLst>
          </p:cNvPr>
          <p:cNvGrpSpPr/>
          <p:nvPr/>
        </p:nvGrpSpPr>
        <p:grpSpPr>
          <a:xfrm>
            <a:off x="6492388" y="8785486"/>
            <a:ext cx="288000" cy="288000"/>
            <a:chOff x="6507869" y="8793101"/>
            <a:chExt cx="288000" cy="288000"/>
          </a:xfrm>
        </p:grpSpPr>
        <p:sp>
          <p:nvSpPr>
            <p:cNvPr id="20" name="Oval 19">
              <a:extLst>
                <a:ext uri="{FF2B5EF4-FFF2-40B4-BE49-F238E27FC236}">
                  <a16:creationId xmlns:a16="http://schemas.microsoft.com/office/drawing/2014/main" id="{28FEEEA5-712F-4262-9ED4-B9B08C85FEB7}"/>
                </a:ext>
              </a:extLst>
            </p:cNvPr>
            <p:cNvSpPr/>
            <p:nvPr/>
          </p:nvSpPr>
          <p:spPr>
            <a:xfrm>
              <a:off x="6507869" y="8793101"/>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dirty="0"/>
            </a:p>
          </p:txBody>
        </p:sp>
        <p:sp>
          <p:nvSpPr>
            <p:cNvPr id="21" name="TextBox 20">
              <a:extLst>
                <a:ext uri="{FF2B5EF4-FFF2-40B4-BE49-F238E27FC236}">
                  <a16:creationId xmlns:a16="http://schemas.microsoft.com/office/drawing/2014/main" id="{10F7546D-B5B6-42A2-A09F-61D305210656}"/>
                </a:ext>
              </a:extLst>
            </p:cNvPr>
            <p:cNvSpPr txBox="1"/>
            <p:nvPr/>
          </p:nvSpPr>
          <p:spPr>
            <a:xfrm>
              <a:off x="6507869" y="8813990"/>
              <a:ext cx="288000" cy="246221"/>
            </a:xfrm>
            <a:prstGeom prst="rect">
              <a:avLst/>
            </a:prstGeom>
            <a:noFill/>
            <a:ln>
              <a:noFill/>
            </a:ln>
          </p:spPr>
          <p:txBody>
            <a:bodyPr wrap="square" lIns="0" tIns="0" rIns="0" bIns="0" anchor="ctr" anchorCtr="0">
              <a:spAutoFit/>
            </a:bodyPr>
            <a:lstStyle/>
            <a:p>
              <a:pPr algn="ctr"/>
              <a:r>
                <a:rPr lang="en-AU" sz="1600" b="1"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5</a:t>
              </a:r>
              <a:endParaRPr lang="en-US" sz="1600" dirty="0">
                <a:solidFill>
                  <a:srgbClr val="FF610F"/>
                </a:solidFill>
              </a:endParaRPr>
            </a:p>
          </p:txBody>
        </p:sp>
      </p:grpSp>
      <p:sp>
        <p:nvSpPr>
          <p:cNvPr id="22" name="Rectangle 21">
            <a:extLst>
              <a:ext uri="{FF2B5EF4-FFF2-40B4-BE49-F238E27FC236}">
                <a16:creationId xmlns:a16="http://schemas.microsoft.com/office/drawing/2014/main" id="{DB72C063-B5B3-4252-9B2B-A89AAA7B941B}"/>
              </a:ext>
            </a:extLst>
          </p:cNvPr>
          <p:cNvSpPr/>
          <p:nvPr/>
        </p:nvSpPr>
        <p:spPr>
          <a:xfrm>
            <a:off x="-5789" y="0"/>
            <a:ext cx="6876000" cy="1259271"/>
          </a:xfrm>
          <a:prstGeom prst="rect">
            <a:avLst/>
          </a:prstGeom>
          <a:solidFill>
            <a:srgbClr val="FF6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23" name="Picture 1">
            <a:extLst>
              <a:ext uri="{FF2B5EF4-FFF2-40B4-BE49-F238E27FC236}">
                <a16:creationId xmlns:a16="http://schemas.microsoft.com/office/drawing/2014/main" id="{FDBF6F7A-ED26-4621-8D21-B36534BAEAC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33" y="176679"/>
            <a:ext cx="2362258" cy="9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Rectangle 23">
            <a:extLst>
              <a:ext uri="{FF2B5EF4-FFF2-40B4-BE49-F238E27FC236}">
                <a16:creationId xmlns:a16="http://schemas.microsoft.com/office/drawing/2014/main" id="{DE7C3244-52AD-4207-824E-67888FF48C9D}"/>
              </a:ext>
            </a:extLst>
          </p:cNvPr>
          <p:cNvSpPr/>
          <p:nvPr/>
        </p:nvSpPr>
        <p:spPr>
          <a:xfrm>
            <a:off x="2230465" y="176679"/>
            <a:ext cx="4638168" cy="90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marR="317500" algn="r"/>
            <a:r>
              <a:rPr lang="en-AU" sz="1800" b="1" dirty="0">
                <a:solidFill>
                  <a:schemeClr val="tx1"/>
                </a:solidFill>
                <a:effectLst/>
                <a:latin typeface="Agrandir" panose="00000500000000000000" pitchFamily="50" charset="0"/>
                <a:ea typeface="Times New Roman" panose="02020603050405020304" pitchFamily="18" charset="0"/>
                <a:cs typeface="Arial" panose="020B0604020202020204" pitchFamily="34" charset="0"/>
              </a:rPr>
              <a:t>       2025 Board of Directors Election</a:t>
            </a:r>
          </a:p>
          <a:p>
            <a:pPr marR="317500" algn="r"/>
            <a:r>
              <a:rPr lang="en-AU" b="1" dirty="0">
                <a:solidFill>
                  <a:srgbClr val="4F17A8"/>
                </a:solidFill>
                <a:latin typeface="Agrandir" panose="00000500000000000000" pitchFamily="50" charset="0"/>
                <a:ea typeface="Times New Roman" panose="02020603050405020304" pitchFamily="18" charset="0"/>
                <a:cs typeface="Arial" panose="020B0604020202020204" pitchFamily="34" charset="0"/>
              </a:rPr>
              <a:t>Election Information</a:t>
            </a:r>
            <a:br>
              <a:rPr lang="en-AU" sz="800" b="1" dirty="0">
                <a:solidFill>
                  <a:schemeClr val="tx1"/>
                </a:solidFill>
                <a:effectLst/>
                <a:latin typeface="Agrandir" panose="00000500000000000000" pitchFamily="50" charset="0"/>
                <a:ea typeface="Times New Roman" panose="02020603050405020304" pitchFamily="18" charset="0"/>
                <a:cs typeface="Arial" panose="020B0604020202020204" pitchFamily="34" charset="0"/>
              </a:rPr>
            </a:br>
            <a:r>
              <a:rPr lang="en-AU" sz="16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hlinkClick r:id="rId5">
                  <a:extLst>
                    <a:ext uri="{A12FA001-AC4F-418D-AE19-62706E023703}">
                      <ahyp:hlinkClr xmlns:ahyp="http://schemas.microsoft.com/office/drawing/2018/hyperlinkcolor" val="tx"/>
                    </a:ext>
                  </a:extLst>
                </a:hlinkClick>
              </a:rPr>
              <a:t>nc@pmisydney.org</a:t>
            </a:r>
            <a:r>
              <a:rPr lang="en-AU" sz="16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 </a:t>
            </a:r>
            <a:endParaRPr lang="en-AU" sz="18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11492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661534C-9E5F-4298-9BD7-FBB6CE61ED56}"/>
              </a:ext>
            </a:extLst>
          </p:cNvPr>
          <p:cNvSpPr/>
          <p:nvPr/>
        </p:nvSpPr>
        <p:spPr>
          <a:xfrm>
            <a:off x="-5790" y="1721021"/>
            <a:ext cx="6876000" cy="7020000"/>
          </a:xfrm>
          <a:prstGeom prst="rect">
            <a:avLst/>
          </a:prstGeom>
          <a:solidFill>
            <a:srgbClr val="05BF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Rectangle 1">
            <a:extLst>
              <a:ext uri="{FF2B5EF4-FFF2-40B4-BE49-F238E27FC236}">
                <a16:creationId xmlns:a16="http://schemas.microsoft.com/office/drawing/2014/main" id="{C7E7CDD7-E766-4927-8BE0-A19189A06B44}"/>
              </a:ext>
            </a:extLst>
          </p:cNvPr>
          <p:cNvSpPr/>
          <p:nvPr/>
        </p:nvSpPr>
        <p:spPr>
          <a:xfrm>
            <a:off x="-5789" y="1250400"/>
            <a:ext cx="6876000" cy="469291"/>
          </a:xfrm>
          <a:prstGeom prst="rect">
            <a:avLst/>
          </a:prstGeom>
          <a:solidFill>
            <a:srgbClr val="4F17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000" b="1" dirty="0">
                <a:latin typeface="Agrandir Medium" panose="00000600000000000000" pitchFamily="50" charset="0"/>
              </a:rPr>
              <a:t>Self-Assessment for Candidates: Part 3</a:t>
            </a:r>
            <a:endParaRPr lang="en-US" sz="2000" dirty="0"/>
          </a:p>
        </p:txBody>
      </p:sp>
      <p:sp>
        <p:nvSpPr>
          <p:cNvPr id="5" name="Rectangle 4">
            <a:extLst>
              <a:ext uri="{FF2B5EF4-FFF2-40B4-BE49-F238E27FC236}">
                <a16:creationId xmlns:a16="http://schemas.microsoft.com/office/drawing/2014/main" id="{962C99E9-B38A-4C55-AEBF-54805CC3BC44}"/>
              </a:ext>
            </a:extLst>
          </p:cNvPr>
          <p:cNvSpPr/>
          <p:nvPr/>
        </p:nvSpPr>
        <p:spPr>
          <a:xfrm>
            <a:off x="85155" y="1829021"/>
            <a:ext cx="6694110" cy="680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36000" rtlCol="0" anchor="t" anchorCtr="0"/>
          <a:lstStyle/>
          <a:p>
            <a:pPr marR="356870" algn="just">
              <a:spcAft>
                <a:spcPts val="1200"/>
              </a:spcAft>
            </a:pPr>
            <a:endParaRPr lang="en-US" sz="1400" dirty="0">
              <a:solidFill>
                <a:schemeClr val="tx1"/>
              </a:solidFill>
              <a:effectLst/>
              <a:latin typeface="Agrandir Medium" panose="00000600000000000000" pitchFamily="50" charset="0"/>
              <a:ea typeface="Times New Roman" panose="02020603050405020304" pitchFamily="18" charset="0"/>
            </a:endParaRPr>
          </a:p>
        </p:txBody>
      </p:sp>
      <p:sp>
        <p:nvSpPr>
          <p:cNvPr id="8" name="Rectangle 7">
            <a:extLst>
              <a:ext uri="{FF2B5EF4-FFF2-40B4-BE49-F238E27FC236}">
                <a16:creationId xmlns:a16="http://schemas.microsoft.com/office/drawing/2014/main" id="{E31C1F2B-BF6D-41BA-9AB6-BC30A71115B5}"/>
              </a:ext>
            </a:extLst>
          </p:cNvPr>
          <p:cNvSpPr/>
          <p:nvPr/>
        </p:nvSpPr>
        <p:spPr>
          <a:xfrm>
            <a:off x="94348" y="1829136"/>
            <a:ext cx="6988840" cy="6821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0" bIns="144000" rtlCol="0" anchor="t" anchorCtr="0"/>
          <a:lstStyle/>
          <a:p>
            <a:pPr marR="356870">
              <a:spcBef>
                <a:spcPts val="100"/>
              </a:spcBef>
              <a:spcAft>
                <a:spcPts val="100"/>
              </a:spcAft>
              <a:buClr>
                <a:srgbClr val="FF610F"/>
              </a:buClr>
            </a:pPr>
            <a:r>
              <a:rPr lang="en-AU" sz="1600" dirty="0">
                <a:solidFill>
                  <a:srgbClr val="4F17A8"/>
                </a:solidFill>
                <a:latin typeface="Agrandir Medium" panose="00000600000000000000" pitchFamily="50" charset="0"/>
                <a:ea typeface="Times New Roman" panose="02020603050405020304" pitchFamily="18" charset="0"/>
              </a:rPr>
              <a:t>Part 3: Demonstration of Desirable Criteria of Candidates. </a:t>
            </a:r>
            <a:br>
              <a:rPr lang="en-AU" sz="1600" dirty="0">
                <a:solidFill>
                  <a:schemeClr val="tx1"/>
                </a:solidFill>
                <a:latin typeface="Agrandir Medium" panose="00000600000000000000" pitchFamily="50" charset="0"/>
                <a:ea typeface="Times New Roman" panose="02020603050405020304" pitchFamily="18" charset="0"/>
              </a:rPr>
            </a:br>
            <a:r>
              <a:rPr lang="en-AU" sz="1200" i="1" dirty="0">
                <a:solidFill>
                  <a:schemeClr val="tx1"/>
                </a:solidFill>
                <a:latin typeface="Agrandir" panose="00000500000000000000" pitchFamily="50" charset="0"/>
                <a:ea typeface="Times New Roman" panose="02020603050405020304" pitchFamily="18" charset="0"/>
              </a:rPr>
              <a:t>P</a:t>
            </a:r>
            <a:r>
              <a:rPr lang="en-AU" sz="1200" i="1" dirty="0">
                <a:solidFill>
                  <a:schemeClr val="tx1"/>
                </a:solidFill>
                <a:effectLst/>
                <a:latin typeface="Agrandir" panose="00000500000000000000" pitchFamily="50" charset="0"/>
                <a:ea typeface="Times New Roman" panose="02020603050405020304" pitchFamily="18" charset="0"/>
              </a:rPr>
              <a:t>lease reflec</a:t>
            </a:r>
            <a:r>
              <a:rPr lang="en-AU" sz="1200" i="1" dirty="0">
                <a:solidFill>
                  <a:schemeClr val="tx1"/>
                </a:solidFill>
                <a:latin typeface="Agrandir" panose="00000500000000000000" pitchFamily="50" charset="0"/>
                <a:ea typeface="Times New Roman" panose="02020603050405020304" pitchFamily="18" charset="0"/>
              </a:rPr>
              <a:t>t and consider if you possess some of the seven desirable criteria listed to be a candidate for a PMISC Board of Directors. You will need to address this in your application for nomination. </a:t>
            </a:r>
          </a:p>
          <a:p>
            <a:pPr marL="342900" marR="356870" indent="-342900">
              <a:spcBef>
                <a:spcPts val="100"/>
              </a:spcBef>
              <a:spcAft>
                <a:spcPts val="100"/>
              </a:spcAft>
              <a:buClr>
                <a:srgbClr val="FF610F"/>
              </a:buClr>
              <a:buFont typeface="+mj-lt"/>
              <a:buAutoNum type="arabicPeriod"/>
            </a:pPr>
            <a:r>
              <a:rPr lang="en-US" sz="1400" b="1" dirty="0">
                <a:solidFill>
                  <a:schemeClr val="tx1"/>
                </a:solidFill>
                <a:latin typeface="Agrandir Bold" panose="00000800000000000000" pitchFamily="2" charset="0"/>
                <a:ea typeface="Times New Roman" panose="02020603050405020304" pitchFamily="18" charset="0"/>
                <a:sym typeface="Wingdings" panose="05000000000000000000" pitchFamily="2" charset="2"/>
              </a:rPr>
              <a:t>PROJECT, PROGRAM OR PORTFOLIO MANAGER EXPERIENCE</a:t>
            </a:r>
            <a:br>
              <a:rPr lang="en-US" sz="1400" b="1" dirty="0">
                <a:solidFill>
                  <a:schemeClr val="tx1"/>
                </a:solidFill>
                <a:latin typeface="Agrandir Medium" panose="00000600000000000000" pitchFamily="50" charset="0"/>
                <a:ea typeface="Times New Roman" panose="02020603050405020304" pitchFamily="18" charset="0"/>
                <a:sym typeface="Wingdings" panose="05000000000000000000" pitchFamily="2" charset="2"/>
              </a:rPr>
            </a:br>
            <a:r>
              <a:rPr lang="en-US" sz="1100" dirty="0">
                <a:solidFill>
                  <a:schemeClr val="tx1"/>
                </a:solidFill>
                <a:latin typeface="Agrandir" panose="00000500000000000000" pitchFamily="50" charset="0"/>
                <a:ea typeface="Times New Roman" panose="02020603050405020304" pitchFamily="18" charset="0"/>
                <a:sym typeface="Wingdings" panose="05000000000000000000" pitchFamily="2" charset="2"/>
              </a:rPr>
              <a:t>- For example: The candidate is a subject matter expert and able to significantly participate in market perspective discussions that will contribute to strategy formation.</a:t>
            </a:r>
          </a:p>
          <a:p>
            <a:pPr marL="342900" marR="356870" indent="-342900">
              <a:spcBef>
                <a:spcPts val="100"/>
              </a:spcBef>
              <a:spcAft>
                <a:spcPts val="100"/>
              </a:spcAft>
              <a:buClr>
                <a:srgbClr val="FF610F"/>
              </a:buClr>
              <a:buFont typeface="+mj-lt"/>
              <a:buAutoNum type="arabicPeriod"/>
            </a:pPr>
            <a:r>
              <a:rPr lang="en-US" sz="1400" b="1" dirty="0">
                <a:solidFill>
                  <a:schemeClr val="tx1"/>
                </a:solidFill>
                <a:latin typeface="Agrandir Bold" panose="00000800000000000000" pitchFamily="2" charset="0"/>
                <a:sym typeface="Wingdings" panose="05000000000000000000" pitchFamily="2" charset="2"/>
              </a:rPr>
              <a:t>KNOWLEDGE OF PMI SYDNEY CHAPTER FUNCTIONING </a:t>
            </a:r>
            <a:br>
              <a:rPr lang="en-US" sz="1400" b="1" dirty="0">
                <a:solidFill>
                  <a:schemeClr val="tx1"/>
                </a:solidFill>
                <a:latin typeface="Agrandir Bold" panose="00000800000000000000" pitchFamily="2" charset="0"/>
                <a:sym typeface="Wingdings" panose="05000000000000000000" pitchFamily="2" charset="2"/>
              </a:rPr>
            </a:br>
            <a:r>
              <a:rPr lang="en-US" sz="1100" dirty="0">
                <a:solidFill>
                  <a:schemeClr val="tx1"/>
                </a:solidFill>
                <a:latin typeface="Agrandir" panose="00000500000000000000" pitchFamily="50" charset="0"/>
                <a:ea typeface="Times New Roman" panose="02020603050405020304" pitchFamily="18" charset="0"/>
                <a:sym typeface="Wingdings" panose="05000000000000000000" pitchFamily="2" charset="2"/>
              </a:rPr>
              <a:t>- For example: Good understanding of Chapter’s current strategy (mission, objectives and goals), governance structure, organisation, programs, products and services, which can be achieved through volunteering exposure, corporate council, or other ways of collaboration with Chapter.</a:t>
            </a:r>
          </a:p>
          <a:p>
            <a:pPr marL="342900" marR="356870" indent="-342900">
              <a:spcBef>
                <a:spcPts val="100"/>
              </a:spcBef>
              <a:spcAft>
                <a:spcPts val="100"/>
              </a:spcAft>
              <a:buClr>
                <a:srgbClr val="FF610F"/>
              </a:buClr>
              <a:buFont typeface="+mj-lt"/>
              <a:buAutoNum type="arabicPeriod"/>
            </a:pPr>
            <a:r>
              <a:rPr lang="en-US" sz="1400" b="1" dirty="0">
                <a:solidFill>
                  <a:schemeClr val="tx1"/>
                </a:solidFill>
                <a:latin typeface="Agrandir Bold" panose="00000800000000000000" pitchFamily="2" charset="0"/>
                <a:sym typeface="Wingdings" panose="05000000000000000000" pitchFamily="2" charset="2"/>
              </a:rPr>
              <a:t>STRATEGIC PLANNING EXPERIENCE </a:t>
            </a:r>
            <a:br>
              <a:rPr lang="en-US" sz="1200" b="1" dirty="0">
                <a:solidFill>
                  <a:schemeClr val="tx1"/>
                </a:solidFill>
                <a:latin typeface="Agrandir Medium" panose="00000600000000000000" pitchFamily="50" charset="0"/>
                <a:ea typeface="Times New Roman" panose="02020603050405020304" pitchFamily="18" charset="0"/>
                <a:sym typeface="Wingdings" panose="05000000000000000000" pitchFamily="2" charset="2"/>
              </a:rPr>
            </a:br>
            <a:r>
              <a:rPr lang="en-US" sz="1100" dirty="0">
                <a:solidFill>
                  <a:schemeClr val="tx1"/>
                </a:solidFill>
                <a:latin typeface="Agrandir" panose="00000500000000000000" pitchFamily="50" charset="0"/>
                <a:ea typeface="Times New Roman" panose="02020603050405020304" pitchFamily="18" charset="0"/>
                <a:sym typeface="Wingdings" panose="05000000000000000000" pitchFamily="2" charset="2"/>
              </a:rPr>
              <a:t>- For example: Professional development focused on strategic planning (courses, seminars, etc.); devised and/or contributed to strategies and policies ensuring that an organisation met its goals; worked in a strategy function; or experience in a project portfolio management role.</a:t>
            </a:r>
          </a:p>
          <a:p>
            <a:pPr marL="342900" marR="356870" indent="-342900">
              <a:spcBef>
                <a:spcPts val="100"/>
              </a:spcBef>
              <a:spcAft>
                <a:spcPts val="100"/>
              </a:spcAft>
              <a:buClr>
                <a:srgbClr val="FF610F"/>
              </a:buClr>
              <a:buFont typeface="+mj-lt"/>
              <a:buAutoNum type="arabicPeriod"/>
            </a:pPr>
            <a:r>
              <a:rPr lang="en-US" sz="1400" b="1" dirty="0">
                <a:solidFill>
                  <a:schemeClr val="tx1"/>
                </a:solidFill>
                <a:latin typeface="Agrandir Bold" panose="00000800000000000000" pitchFamily="2" charset="0"/>
                <a:sym typeface="Wingdings" panose="05000000000000000000" pitchFamily="2" charset="2"/>
              </a:rPr>
              <a:t>SENIOR MANAGEMENT EXPERIENCE </a:t>
            </a:r>
            <a:br>
              <a:rPr lang="en-US" sz="1200" b="1" dirty="0">
                <a:solidFill>
                  <a:schemeClr val="tx1"/>
                </a:solidFill>
                <a:latin typeface="Agrandir Medium" panose="00000600000000000000" pitchFamily="50" charset="0"/>
                <a:ea typeface="Times New Roman" panose="02020603050405020304" pitchFamily="18" charset="0"/>
                <a:sym typeface="Wingdings" panose="05000000000000000000" pitchFamily="2" charset="2"/>
              </a:rPr>
            </a:br>
            <a:r>
              <a:rPr lang="en-US" sz="1100" dirty="0">
                <a:solidFill>
                  <a:schemeClr val="tx1"/>
                </a:solidFill>
                <a:latin typeface="Agrandir" panose="00000500000000000000" pitchFamily="50" charset="0"/>
                <a:ea typeface="Times New Roman" panose="02020603050405020304" pitchFamily="18" charset="0"/>
                <a:sym typeface="Wingdings" panose="05000000000000000000" pitchFamily="2" charset="2"/>
              </a:rPr>
              <a:t>- For example: Senior management position in a corporation, non-profit and/or academic institution; managing teams; responsible for day-to-day activities; understands and can articulate the big picture and key drivers of an organisation; establishing performance targets.</a:t>
            </a:r>
          </a:p>
          <a:p>
            <a:pPr marL="342900" marR="356870" indent="-342900">
              <a:spcBef>
                <a:spcPts val="100"/>
              </a:spcBef>
              <a:spcAft>
                <a:spcPts val="100"/>
              </a:spcAft>
              <a:buClr>
                <a:srgbClr val="FF610F"/>
              </a:buClr>
              <a:buFont typeface="+mj-lt"/>
              <a:buAutoNum type="arabicPeriod"/>
            </a:pPr>
            <a:r>
              <a:rPr lang="en-US" sz="1400" b="1" dirty="0">
                <a:solidFill>
                  <a:schemeClr val="tx1"/>
                </a:solidFill>
                <a:latin typeface="Agrandir Bold" panose="00000800000000000000" pitchFamily="2" charset="0"/>
                <a:sym typeface="Wingdings" panose="05000000000000000000" pitchFamily="2" charset="2"/>
              </a:rPr>
              <a:t>BOARD/GOVERNANCE EXPERIENCE </a:t>
            </a:r>
            <a:br>
              <a:rPr lang="en-US" sz="1200" b="1" dirty="0">
                <a:solidFill>
                  <a:schemeClr val="tx1"/>
                </a:solidFill>
                <a:latin typeface="Agrandir Medium" panose="00000600000000000000" pitchFamily="50" charset="0"/>
                <a:ea typeface="Times New Roman" panose="02020603050405020304" pitchFamily="18" charset="0"/>
                <a:sym typeface="Wingdings" panose="05000000000000000000" pitchFamily="2" charset="2"/>
              </a:rPr>
            </a:br>
            <a:r>
              <a:rPr lang="en-US" sz="1100" dirty="0">
                <a:solidFill>
                  <a:schemeClr val="tx1"/>
                </a:solidFill>
                <a:latin typeface="Agrandir" panose="00000500000000000000" pitchFamily="50" charset="0"/>
                <a:ea typeface="Times New Roman" panose="02020603050405020304" pitchFamily="18" charset="0"/>
                <a:sym typeface="Wingdings" panose="05000000000000000000" pitchFamily="2" charset="2"/>
              </a:rPr>
              <a:t>- For example: Strategic dialogue and decision-making; fiduciary oversight; good governance practices; dealing with CEO matters; succession planning.</a:t>
            </a:r>
          </a:p>
          <a:p>
            <a:pPr marL="342900" marR="356870" indent="-342900">
              <a:spcBef>
                <a:spcPts val="100"/>
              </a:spcBef>
              <a:spcAft>
                <a:spcPts val="100"/>
              </a:spcAft>
              <a:buClr>
                <a:srgbClr val="FF610F"/>
              </a:buClr>
              <a:buFont typeface="+mj-lt"/>
              <a:buAutoNum type="arabicPeriod"/>
            </a:pPr>
            <a:r>
              <a:rPr lang="en-US" sz="1400" b="1" dirty="0">
                <a:solidFill>
                  <a:schemeClr val="tx1"/>
                </a:solidFill>
                <a:latin typeface="Agrandir Bold" panose="00000800000000000000" pitchFamily="2" charset="0"/>
                <a:sym typeface="Wingdings" panose="05000000000000000000" pitchFamily="2" charset="2"/>
              </a:rPr>
              <a:t>FINANCIAL LITERACY </a:t>
            </a:r>
            <a:br>
              <a:rPr lang="en-US" sz="1200" b="1" dirty="0">
                <a:solidFill>
                  <a:schemeClr val="tx1"/>
                </a:solidFill>
                <a:latin typeface="Agrandir Medium" panose="00000600000000000000" pitchFamily="50" charset="0"/>
                <a:ea typeface="Times New Roman" panose="02020603050405020304" pitchFamily="18" charset="0"/>
                <a:sym typeface="Wingdings" panose="05000000000000000000" pitchFamily="2" charset="2"/>
              </a:rPr>
            </a:br>
            <a:r>
              <a:rPr lang="en-US" sz="1100" dirty="0">
                <a:solidFill>
                  <a:schemeClr val="tx1"/>
                </a:solidFill>
                <a:latin typeface="Agrandir" panose="00000500000000000000" pitchFamily="50" charset="0"/>
                <a:ea typeface="Times New Roman" panose="02020603050405020304" pitchFamily="18" charset="0"/>
                <a:sym typeface="Wingdings" panose="05000000000000000000" pitchFamily="2" charset="2"/>
              </a:rPr>
              <a:t>- For example: Good understanding of key financial concepts (balance sheet, profit and loss, forecasts, etc.) and financial reports, or experience in tying financial statements to programs and strategy for a comprehensive view.</a:t>
            </a:r>
          </a:p>
          <a:p>
            <a:pPr marL="342900" marR="356870" indent="-342900">
              <a:spcBef>
                <a:spcPts val="100"/>
              </a:spcBef>
              <a:spcAft>
                <a:spcPts val="100"/>
              </a:spcAft>
              <a:buClr>
                <a:srgbClr val="FF610F"/>
              </a:buClr>
              <a:buFont typeface="+mj-lt"/>
              <a:buAutoNum type="arabicPeriod"/>
            </a:pPr>
            <a:r>
              <a:rPr lang="en-US" sz="1400" b="1" dirty="0">
                <a:solidFill>
                  <a:schemeClr val="tx1"/>
                </a:solidFill>
                <a:latin typeface="Agrandir Bold" panose="00000800000000000000" pitchFamily="2" charset="0"/>
                <a:sym typeface="Wingdings" panose="05000000000000000000" pitchFamily="2" charset="2"/>
              </a:rPr>
              <a:t>VOLUNTEER/LEADERSHIP EXPERIENCE </a:t>
            </a:r>
            <a:br>
              <a:rPr lang="en-US" sz="1200" b="1" dirty="0">
                <a:solidFill>
                  <a:schemeClr val="tx1"/>
                </a:solidFill>
                <a:latin typeface="Agrandir Medium" panose="00000600000000000000" pitchFamily="50" charset="0"/>
                <a:ea typeface="Times New Roman" panose="02020603050405020304" pitchFamily="18" charset="0"/>
                <a:sym typeface="Wingdings" panose="05000000000000000000" pitchFamily="2" charset="2"/>
              </a:rPr>
            </a:br>
            <a:r>
              <a:rPr lang="en-US" sz="1100" dirty="0">
                <a:solidFill>
                  <a:schemeClr val="tx1"/>
                </a:solidFill>
                <a:latin typeface="Agrandir" panose="00000500000000000000" pitchFamily="50" charset="0"/>
                <a:ea typeface="Times New Roman" panose="02020603050405020304" pitchFamily="18" charset="0"/>
                <a:sym typeface="Wingdings" panose="05000000000000000000" pitchFamily="2" charset="2"/>
              </a:rPr>
              <a:t>- For example: The understanding and appreciation of working in a collaborative, collegial, respectful, and productive way with people having diverse backgrounds and viewpoints.</a:t>
            </a:r>
          </a:p>
          <a:p>
            <a:pPr marR="356870" algn="ctr">
              <a:spcBef>
                <a:spcPts val="600"/>
              </a:spcBef>
              <a:spcAft>
                <a:spcPts val="100"/>
              </a:spcAft>
              <a:buClr>
                <a:srgbClr val="FF610F"/>
              </a:buClr>
            </a:pPr>
            <a:r>
              <a:rPr lang="en-AU" sz="1400" i="1" dirty="0">
                <a:solidFill>
                  <a:srgbClr val="4F17A8"/>
                </a:solidFill>
                <a:latin typeface="Agrandir Medium" panose="00000600000000000000" pitchFamily="50" charset="0"/>
                <a:ea typeface="Times New Roman" panose="02020603050405020304" pitchFamily="18" charset="0"/>
              </a:rPr>
              <a:t>If you are confident that you can demonstrate some of the</a:t>
            </a:r>
            <a:br>
              <a:rPr lang="en-AU" sz="1400" i="1" dirty="0">
                <a:solidFill>
                  <a:srgbClr val="4F17A8"/>
                </a:solidFill>
                <a:latin typeface="Agrandir Medium" panose="00000600000000000000" pitchFamily="50" charset="0"/>
                <a:ea typeface="Times New Roman" panose="02020603050405020304" pitchFamily="18" charset="0"/>
              </a:rPr>
            </a:br>
            <a:r>
              <a:rPr lang="en-AU" sz="1400" i="1" dirty="0">
                <a:solidFill>
                  <a:srgbClr val="4F17A8"/>
                </a:solidFill>
                <a:latin typeface="Agrandir Medium" panose="00000600000000000000" pitchFamily="50" charset="0"/>
                <a:ea typeface="Times New Roman" panose="02020603050405020304" pitchFamily="18" charset="0"/>
              </a:rPr>
              <a:t> above criterion,  please continue to the next page.</a:t>
            </a:r>
            <a:endParaRPr lang="en-US" sz="1400" dirty="0">
              <a:solidFill>
                <a:schemeClr val="tx1"/>
              </a:solidFill>
              <a:effectLst/>
              <a:latin typeface="Agrandir Medium" panose="00000600000000000000" pitchFamily="50" charset="0"/>
              <a:ea typeface="Times New Roman" panose="02020603050405020304" pitchFamily="18" charset="0"/>
            </a:endParaRPr>
          </a:p>
        </p:txBody>
      </p:sp>
      <p:sp>
        <p:nvSpPr>
          <p:cNvPr id="13" name="Rectangle 12">
            <a:extLst>
              <a:ext uri="{FF2B5EF4-FFF2-40B4-BE49-F238E27FC236}">
                <a16:creationId xmlns:a16="http://schemas.microsoft.com/office/drawing/2014/main" id="{828B6A5C-500E-4074-91DC-841B14AB28E4}"/>
              </a:ext>
            </a:extLst>
          </p:cNvPr>
          <p:cNvSpPr/>
          <p:nvPr/>
        </p:nvSpPr>
        <p:spPr>
          <a:xfrm>
            <a:off x="-5790" y="8713486"/>
            <a:ext cx="6876000" cy="430513"/>
          </a:xfrm>
          <a:prstGeom prst="rect">
            <a:avLst/>
          </a:prstGeom>
          <a:solidFill>
            <a:srgbClr val="FF6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400" dirty="0">
                <a:latin typeface="Agrandir" panose="00000500000000000000" pitchFamily="50" charset="0"/>
              </a:rPr>
              <a:t>PMI Sydney Chapter – 2025 Elections</a:t>
            </a:r>
            <a:endParaRPr lang="en-US" sz="1400" b="1" dirty="0">
              <a:latin typeface="Agrandir" panose="00000500000000000000" pitchFamily="50" charset="0"/>
            </a:endParaRPr>
          </a:p>
        </p:txBody>
      </p:sp>
      <p:grpSp>
        <p:nvGrpSpPr>
          <p:cNvPr id="17" name="Group 16">
            <a:extLst>
              <a:ext uri="{FF2B5EF4-FFF2-40B4-BE49-F238E27FC236}">
                <a16:creationId xmlns:a16="http://schemas.microsoft.com/office/drawing/2014/main" id="{EB7BA654-BC92-4FDF-8917-9766B0EFDB03}"/>
              </a:ext>
            </a:extLst>
          </p:cNvPr>
          <p:cNvGrpSpPr/>
          <p:nvPr/>
        </p:nvGrpSpPr>
        <p:grpSpPr>
          <a:xfrm>
            <a:off x="6492388" y="8785486"/>
            <a:ext cx="288000" cy="288000"/>
            <a:chOff x="6507869" y="8793101"/>
            <a:chExt cx="288000" cy="288000"/>
          </a:xfrm>
        </p:grpSpPr>
        <p:sp>
          <p:nvSpPr>
            <p:cNvPr id="18" name="Oval 17">
              <a:extLst>
                <a:ext uri="{FF2B5EF4-FFF2-40B4-BE49-F238E27FC236}">
                  <a16:creationId xmlns:a16="http://schemas.microsoft.com/office/drawing/2014/main" id="{9CA5124A-9222-4341-ABE0-9EB05972F2D8}"/>
                </a:ext>
              </a:extLst>
            </p:cNvPr>
            <p:cNvSpPr/>
            <p:nvPr/>
          </p:nvSpPr>
          <p:spPr>
            <a:xfrm>
              <a:off x="6507869" y="8793101"/>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dirty="0"/>
            </a:p>
          </p:txBody>
        </p:sp>
        <p:sp>
          <p:nvSpPr>
            <p:cNvPr id="19" name="TextBox 18">
              <a:extLst>
                <a:ext uri="{FF2B5EF4-FFF2-40B4-BE49-F238E27FC236}">
                  <a16:creationId xmlns:a16="http://schemas.microsoft.com/office/drawing/2014/main" id="{E1360647-7892-4848-9590-C92C5B3B0C76}"/>
                </a:ext>
              </a:extLst>
            </p:cNvPr>
            <p:cNvSpPr txBox="1"/>
            <p:nvPr/>
          </p:nvSpPr>
          <p:spPr>
            <a:xfrm>
              <a:off x="6507869" y="8813990"/>
              <a:ext cx="288000" cy="246221"/>
            </a:xfrm>
            <a:prstGeom prst="rect">
              <a:avLst/>
            </a:prstGeom>
            <a:noFill/>
            <a:ln>
              <a:noFill/>
            </a:ln>
          </p:spPr>
          <p:txBody>
            <a:bodyPr wrap="square" lIns="0" tIns="0" rIns="0" bIns="0" anchor="ctr" anchorCtr="0">
              <a:spAutoFit/>
            </a:bodyPr>
            <a:lstStyle/>
            <a:p>
              <a:pPr algn="ctr"/>
              <a:r>
                <a:rPr lang="en-AU" sz="1600" b="1"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6</a:t>
              </a:r>
              <a:endParaRPr lang="en-US" sz="1600" dirty="0">
                <a:solidFill>
                  <a:srgbClr val="FF610F"/>
                </a:solidFill>
              </a:endParaRPr>
            </a:p>
          </p:txBody>
        </p:sp>
      </p:grpSp>
      <p:sp>
        <p:nvSpPr>
          <p:cNvPr id="20" name="Rectangle 19">
            <a:extLst>
              <a:ext uri="{FF2B5EF4-FFF2-40B4-BE49-F238E27FC236}">
                <a16:creationId xmlns:a16="http://schemas.microsoft.com/office/drawing/2014/main" id="{46FA2091-ACA9-49BE-96C2-836D3A2FEAC7}"/>
              </a:ext>
            </a:extLst>
          </p:cNvPr>
          <p:cNvSpPr/>
          <p:nvPr/>
        </p:nvSpPr>
        <p:spPr>
          <a:xfrm>
            <a:off x="-5789" y="0"/>
            <a:ext cx="6876000" cy="1259271"/>
          </a:xfrm>
          <a:prstGeom prst="rect">
            <a:avLst/>
          </a:prstGeom>
          <a:solidFill>
            <a:srgbClr val="FF6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21" name="Picture 1">
            <a:extLst>
              <a:ext uri="{FF2B5EF4-FFF2-40B4-BE49-F238E27FC236}">
                <a16:creationId xmlns:a16="http://schemas.microsoft.com/office/drawing/2014/main" id="{E5A5E957-D4C1-4304-9D15-6B57B47ADB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33" y="176679"/>
            <a:ext cx="2362258" cy="9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DF0228E0-A6AB-4B88-A61F-C34F4D034472}"/>
              </a:ext>
            </a:extLst>
          </p:cNvPr>
          <p:cNvSpPr/>
          <p:nvPr/>
        </p:nvSpPr>
        <p:spPr>
          <a:xfrm>
            <a:off x="2262549" y="176679"/>
            <a:ext cx="4638168" cy="90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marR="317500" algn="r"/>
            <a:r>
              <a:rPr lang="en-AU" sz="1800" b="1" dirty="0">
                <a:solidFill>
                  <a:schemeClr val="tx1"/>
                </a:solidFill>
                <a:effectLst/>
                <a:latin typeface="Agrandir" panose="00000500000000000000" pitchFamily="50" charset="0"/>
                <a:ea typeface="Times New Roman" panose="02020603050405020304" pitchFamily="18" charset="0"/>
                <a:cs typeface="Arial" panose="020B0604020202020204" pitchFamily="34" charset="0"/>
              </a:rPr>
              <a:t>       2025 Board of Directors Election</a:t>
            </a:r>
          </a:p>
          <a:p>
            <a:pPr marR="317500" algn="r"/>
            <a:r>
              <a:rPr lang="en-AU" b="1" dirty="0">
                <a:solidFill>
                  <a:srgbClr val="4F17A8"/>
                </a:solidFill>
                <a:latin typeface="Agrandir" panose="00000500000000000000" pitchFamily="50" charset="0"/>
                <a:ea typeface="Times New Roman" panose="02020603050405020304" pitchFamily="18" charset="0"/>
                <a:cs typeface="Arial" panose="020B0604020202020204" pitchFamily="34" charset="0"/>
              </a:rPr>
              <a:t>Election Information</a:t>
            </a:r>
            <a:br>
              <a:rPr lang="en-AU" sz="800" b="1" dirty="0">
                <a:solidFill>
                  <a:schemeClr val="tx1"/>
                </a:solidFill>
                <a:effectLst/>
                <a:latin typeface="Agrandir" panose="00000500000000000000" pitchFamily="50" charset="0"/>
                <a:ea typeface="Times New Roman" panose="02020603050405020304" pitchFamily="18" charset="0"/>
                <a:cs typeface="Arial" panose="020B0604020202020204" pitchFamily="34" charset="0"/>
              </a:rPr>
            </a:br>
            <a:r>
              <a:rPr lang="en-AU" sz="16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nc@pmisydney.org</a:t>
            </a:r>
            <a:r>
              <a:rPr lang="en-AU" sz="16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 </a:t>
            </a:r>
            <a:endParaRPr lang="en-AU" sz="18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endParaRPr>
          </a:p>
        </p:txBody>
      </p:sp>
      <p:pic>
        <p:nvPicPr>
          <p:cNvPr id="23" name="Graphic 22" descr="Chevron arrows with solid fill">
            <a:extLst>
              <a:ext uri="{FF2B5EF4-FFF2-40B4-BE49-F238E27FC236}">
                <a16:creationId xmlns:a16="http://schemas.microsoft.com/office/drawing/2014/main" id="{2648BCCB-B798-48C1-9C6A-9DFABFEFB6B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0800000">
            <a:off x="6105428" y="8014215"/>
            <a:ext cx="479540" cy="479540"/>
          </a:xfrm>
          <a:prstGeom prst="rect">
            <a:avLst/>
          </a:prstGeom>
        </p:spPr>
      </p:pic>
    </p:spTree>
    <p:extLst>
      <p:ext uri="{BB962C8B-B14F-4D97-AF65-F5344CB8AC3E}">
        <p14:creationId xmlns:p14="http://schemas.microsoft.com/office/powerpoint/2010/main" val="2428443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661534C-9E5F-4298-9BD7-FBB6CE61ED56}"/>
              </a:ext>
            </a:extLst>
          </p:cNvPr>
          <p:cNvSpPr/>
          <p:nvPr/>
        </p:nvSpPr>
        <p:spPr>
          <a:xfrm>
            <a:off x="-5790" y="1721021"/>
            <a:ext cx="6876000" cy="7020000"/>
          </a:xfrm>
          <a:prstGeom prst="rect">
            <a:avLst/>
          </a:prstGeom>
          <a:solidFill>
            <a:srgbClr val="05BF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Rectangle 1">
            <a:extLst>
              <a:ext uri="{FF2B5EF4-FFF2-40B4-BE49-F238E27FC236}">
                <a16:creationId xmlns:a16="http://schemas.microsoft.com/office/drawing/2014/main" id="{C7E7CDD7-E766-4927-8BE0-A19189A06B44}"/>
              </a:ext>
            </a:extLst>
          </p:cNvPr>
          <p:cNvSpPr/>
          <p:nvPr/>
        </p:nvSpPr>
        <p:spPr>
          <a:xfrm>
            <a:off x="-5790" y="1250400"/>
            <a:ext cx="6876000" cy="469291"/>
          </a:xfrm>
          <a:prstGeom prst="rect">
            <a:avLst/>
          </a:prstGeom>
          <a:solidFill>
            <a:srgbClr val="4F17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000" b="1" dirty="0">
                <a:latin typeface="Agrandir Medium" panose="00000600000000000000" pitchFamily="50" charset="0"/>
              </a:rPr>
              <a:t>Self-Assessment for Candidates: Complete</a:t>
            </a:r>
            <a:endParaRPr lang="en-US" sz="2000" dirty="0"/>
          </a:p>
        </p:txBody>
      </p:sp>
      <p:sp>
        <p:nvSpPr>
          <p:cNvPr id="5" name="Rectangle 4">
            <a:extLst>
              <a:ext uri="{FF2B5EF4-FFF2-40B4-BE49-F238E27FC236}">
                <a16:creationId xmlns:a16="http://schemas.microsoft.com/office/drawing/2014/main" id="{962C99E9-B38A-4C55-AEBF-54805CC3BC44}"/>
              </a:ext>
            </a:extLst>
          </p:cNvPr>
          <p:cNvSpPr/>
          <p:nvPr/>
        </p:nvSpPr>
        <p:spPr>
          <a:xfrm>
            <a:off x="85155" y="1829021"/>
            <a:ext cx="6694110" cy="680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36000" rtlCol="0" anchor="t" anchorCtr="0"/>
          <a:lstStyle/>
          <a:p>
            <a:pPr marR="356870" algn="just">
              <a:spcAft>
                <a:spcPts val="1200"/>
              </a:spcAft>
            </a:pPr>
            <a:endParaRPr lang="en-US" sz="1400" dirty="0">
              <a:solidFill>
                <a:schemeClr val="tx1"/>
              </a:solidFill>
              <a:effectLst/>
              <a:latin typeface="Agrandir Medium" panose="00000600000000000000" pitchFamily="50" charset="0"/>
              <a:ea typeface="Times New Roman" panose="02020603050405020304" pitchFamily="18" charset="0"/>
            </a:endParaRPr>
          </a:p>
        </p:txBody>
      </p:sp>
      <p:sp>
        <p:nvSpPr>
          <p:cNvPr id="8" name="Rectangle 7">
            <a:extLst>
              <a:ext uri="{FF2B5EF4-FFF2-40B4-BE49-F238E27FC236}">
                <a16:creationId xmlns:a16="http://schemas.microsoft.com/office/drawing/2014/main" id="{E31C1F2B-BF6D-41BA-9AB6-BC30A71115B5}"/>
              </a:ext>
            </a:extLst>
          </p:cNvPr>
          <p:cNvSpPr/>
          <p:nvPr/>
        </p:nvSpPr>
        <p:spPr>
          <a:xfrm>
            <a:off x="76110" y="1827690"/>
            <a:ext cx="6775861" cy="67940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0" bIns="72000" rtlCol="0" anchor="t" anchorCtr="0"/>
          <a:lstStyle/>
          <a:p>
            <a:pPr marR="356870" algn="ctr">
              <a:spcBef>
                <a:spcPts val="1200"/>
              </a:spcBef>
              <a:spcAft>
                <a:spcPts val="600"/>
              </a:spcAft>
              <a:buClr>
                <a:srgbClr val="FF610F"/>
              </a:buClr>
            </a:pPr>
            <a:r>
              <a:rPr lang="en-AU" sz="2400" b="1" dirty="0">
                <a:solidFill>
                  <a:srgbClr val="4F17A8"/>
                </a:solidFill>
                <a:latin typeface="Agrandir Medium" panose="00000600000000000000" pitchFamily="50" charset="0"/>
                <a:ea typeface="Times New Roman" panose="02020603050405020304" pitchFamily="18" charset="0"/>
              </a:rPr>
              <a:t>CONGRATULATIONS</a:t>
            </a:r>
            <a:endParaRPr lang="en-AU" sz="2000" dirty="0">
              <a:solidFill>
                <a:srgbClr val="4F17A8"/>
              </a:solidFill>
              <a:latin typeface="Agrandir Medium" panose="00000600000000000000" pitchFamily="50" charset="0"/>
              <a:ea typeface="Times New Roman" panose="02020603050405020304" pitchFamily="18" charset="0"/>
            </a:endParaRPr>
          </a:p>
          <a:p>
            <a:pPr marR="356870" algn="just">
              <a:spcBef>
                <a:spcPts val="600"/>
              </a:spcBef>
              <a:spcAft>
                <a:spcPts val="600"/>
              </a:spcAft>
              <a:buClr>
                <a:srgbClr val="FF610F"/>
              </a:buClr>
            </a:pPr>
            <a:r>
              <a:rPr lang="en-AU" sz="1600" dirty="0">
                <a:solidFill>
                  <a:schemeClr val="tx1"/>
                </a:solidFill>
                <a:latin typeface="Agrandir Medium" panose="00000600000000000000" pitchFamily="50" charset="0"/>
                <a:ea typeface="Times New Roman" panose="02020603050405020304" pitchFamily="18" charset="0"/>
              </a:rPr>
              <a:t>Thank you for taking the time to complete the self-assessment. </a:t>
            </a:r>
          </a:p>
          <a:p>
            <a:pPr marR="356870" algn="just">
              <a:spcBef>
                <a:spcPts val="600"/>
              </a:spcBef>
              <a:spcAft>
                <a:spcPts val="600"/>
              </a:spcAft>
              <a:buClr>
                <a:srgbClr val="FF610F"/>
              </a:buClr>
            </a:pPr>
            <a:r>
              <a:rPr lang="en-AU" sz="1600" dirty="0">
                <a:solidFill>
                  <a:schemeClr val="tx1"/>
                </a:solidFill>
                <a:latin typeface="Agrandir Medium" panose="00000600000000000000" pitchFamily="50" charset="0"/>
                <a:ea typeface="Times New Roman" panose="02020603050405020304" pitchFamily="18" charset="0"/>
              </a:rPr>
              <a:t>The Nominating Committee aim to give all candidates the opportunity to understand as much as possible about the requirements to be a Board Director prior to proceeding with a nomination.  </a:t>
            </a:r>
          </a:p>
          <a:p>
            <a:pPr marR="356870" algn="just">
              <a:spcBef>
                <a:spcPts val="600"/>
              </a:spcBef>
              <a:spcAft>
                <a:spcPts val="600"/>
              </a:spcAft>
              <a:buClr>
                <a:srgbClr val="FF610F"/>
              </a:buClr>
            </a:pPr>
            <a:r>
              <a:rPr lang="en-AU" sz="1600" dirty="0">
                <a:solidFill>
                  <a:schemeClr val="tx1"/>
                </a:solidFill>
                <a:latin typeface="Agrandir Medium" panose="00000600000000000000" pitchFamily="50" charset="0"/>
                <a:ea typeface="Times New Roman" panose="02020603050405020304" pitchFamily="18" charset="0"/>
              </a:rPr>
              <a:t>At this point you should have now:</a:t>
            </a:r>
          </a:p>
          <a:p>
            <a:pPr marL="558800" marR="356870" indent="-285750" algn="just">
              <a:spcBef>
                <a:spcPts val="300"/>
              </a:spcBef>
              <a:spcAft>
                <a:spcPts val="300"/>
              </a:spcAft>
              <a:buClr>
                <a:srgbClr val="FF610F"/>
              </a:buClr>
              <a:buSzPct val="125000"/>
              <a:buFont typeface="Wingdings" panose="05000000000000000000" pitchFamily="2" charset="2"/>
              <a:buChar char="þ"/>
            </a:pPr>
            <a:r>
              <a:rPr lang="en-AU" sz="1400" dirty="0">
                <a:solidFill>
                  <a:schemeClr val="tx1"/>
                </a:solidFill>
                <a:latin typeface="Agrandir Medium" panose="00000600000000000000" pitchFamily="50" charset="0"/>
                <a:sym typeface="Wingdings" panose="05000000000000000000" pitchFamily="2" charset="2"/>
              </a:rPr>
              <a:t>Read and understood the Reference Materials  listed on page 2.</a:t>
            </a:r>
          </a:p>
          <a:p>
            <a:pPr marL="1016000" marR="356870" lvl="1" indent="-285750" algn="just">
              <a:spcBef>
                <a:spcPts val="300"/>
              </a:spcBef>
              <a:spcAft>
                <a:spcPts val="300"/>
              </a:spcAft>
              <a:buClr>
                <a:srgbClr val="4F17A8"/>
              </a:buClr>
              <a:buSzPct val="100000"/>
              <a:buFont typeface="Arial" panose="020B0604020202020204" pitchFamily="34" charset="0"/>
              <a:buChar char="•"/>
            </a:pPr>
            <a:r>
              <a:rPr lang="en-AU" sz="1400" dirty="0">
                <a:solidFill>
                  <a:srgbClr val="FF610F"/>
                </a:solidFill>
                <a:latin typeface="Agrandir Medium" panose="00000600000000000000" pitchFamily="50" charset="0"/>
              </a:rPr>
              <a:t>PMI Sydney Chapter Bylaws Version 12.0</a:t>
            </a:r>
          </a:p>
          <a:p>
            <a:pPr marL="1016000" marR="356870" lvl="1" indent="-285750" algn="just">
              <a:spcBef>
                <a:spcPts val="300"/>
              </a:spcBef>
              <a:spcAft>
                <a:spcPts val="300"/>
              </a:spcAft>
              <a:buClr>
                <a:srgbClr val="4F17A8"/>
              </a:buClr>
              <a:buSzPct val="100000"/>
              <a:buFont typeface="Arial" panose="020B0604020202020204" pitchFamily="34" charset="0"/>
              <a:buChar char="•"/>
            </a:pPr>
            <a:r>
              <a:rPr lang="en-AU" sz="1400" dirty="0">
                <a:solidFill>
                  <a:srgbClr val="FF610F"/>
                </a:solidFill>
                <a:latin typeface="Agrandir Medium" panose="00000600000000000000" pitchFamily="50" charset="0"/>
              </a:rPr>
              <a:t>PMI Sydney Chapter Handbook</a:t>
            </a:r>
          </a:p>
          <a:p>
            <a:pPr marL="1016000" marR="356870" lvl="1" indent="-285750" algn="just">
              <a:spcBef>
                <a:spcPts val="300"/>
              </a:spcBef>
              <a:spcAft>
                <a:spcPts val="300"/>
              </a:spcAft>
              <a:buClr>
                <a:srgbClr val="4F17A8"/>
              </a:buClr>
              <a:buSzPct val="100000"/>
              <a:buFont typeface="Arial" panose="020B0604020202020204" pitchFamily="34" charset="0"/>
              <a:buChar char="•"/>
            </a:pPr>
            <a:r>
              <a:rPr lang="en-US" sz="1400" dirty="0">
                <a:solidFill>
                  <a:srgbClr val="FF610F"/>
                </a:solidFill>
                <a:latin typeface="Agrandir Medium" panose="00000600000000000000" pitchFamily="50" charset="0"/>
                <a:hlinkClick r:id="rId2">
                  <a:extLst>
                    <a:ext uri="{A12FA001-AC4F-418D-AE19-62706E023703}">
                      <ahyp:hlinkClr xmlns:ahyp="http://schemas.microsoft.com/office/drawing/2018/hyperlinkcolor" val="tx"/>
                    </a:ext>
                  </a:extLst>
                </a:hlinkClick>
              </a:rPr>
              <a:t>PMI Code of Ethics and Professional Conduct</a:t>
            </a:r>
            <a:endParaRPr lang="en-US" sz="1400" dirty="0">
              <a:solidFill>
                <a:srgbClr val="FF610F"/>
              </a:solidFill>
              <a:latin typeface="Agrandir Medium" panose="00000600000000000000" pitchFamily="50" charset="0"/>
            </a:endParaRPr>
          </a:p>
          <a:p>
            <a:pPr marL="558800" marR="356870" indent="-285750" algn="just">
              <a:spcBef>
                <a:spcPts val="300"/>
              </a:spcBef>
              <a:spcAft>
                <a:spcPts val="300"/>
              </a:spcAft>
              <a:buClr>
                <a:srgbClr val="FF610F"/>
              </a:buClr>
              <a:buSzPct val="125000"/>
              <a:buFont typeface="Wingdings" panose="05000000000000000000" pitchFamily="2" charset="2"/>
              <a:buChar char="þ"/>
            </a:pPr>
            <a:r>
              <a:rPr lang="en-AU" sz="1400" dirty="0">
                <a:solidFill>
                  <a:schemeClr val="tx1"/>
                </a:solidFill>
                <a:latin typeface="Agrandir Medium" panose="00000600000000000000" pitchFamily="50" charset="0"/>
                <a:sym typeface="Wingdings" panose="05000000000000000000" pitchFamily="2" charset="2"/>
              </a:rPr>
              <a:t>Completed and passed the self-assessment including:</a:t>
            </a:r>
          </a:p>
          <a:p>
            <a:pPr marL="1016000" marR="356870" lvl="1" indent="-285750" algn="just">
              <a:spcBef>
                <a:spcPts val="300"/>
              </a:spcBef>
              <a:spcAft>
                <a:spcPts val="300"/>
              </a:spcAft>
              <a:buClr>
                <a:srgbClr val="4F17A8"/>
              </a:buClr>
              <a:buSzPct val="100000"/>
              <a:buFont typeface="Arial" panose="020B0604020202020204" pitchFamily="34" charset="0"/>
              <a:buChar char="•"/>
            </a:pPr>
            <a:r>
              <a:rPr lang="en-AU" sz="1400" dirty="0">
                <a:solidFill>
                  <a:schemeClr val="tx1"/>
                </a:solidFill>
                <a:latin typeface="Agrandir Medium" panose="00000600000000000000" pitchFamily="50" charset="0"/>
                <a:sym typeface="Wingdings" panose="05000000000000000000" pitchFamily="2" charset="2"/>
              </a:rPr>
              <a:t>Acceptance of the Commitments of Office</a:t>
            </a:r>
          </a:p>
          <a:p>
            <a:pPr marL="1016000" marR="356870" lvl="1" indent="-285750" algn="just">
              <a:spcBef>
                <a:spcPts val="300"/>
              </a:spcBef>
              <a:spcAft>
                <a:spcPts val="300"/>
              </a:spcAft>
              <a:buClr>
                <a:srgbClr val="4F17A8"/>
              </a:buClr>
              <a:buSzPct val="100000"/>
              <a:buFont typeface="Arial" panose="020B0604020202020204" pitchFamily="34" charset="0"/>
              <a:buChar char="•"/>
            </a:pPr>
            <a:r>
              <a:rPr lang="en-AU" sz="1400" dirty="0">
                <a:solidFill>
                  <a:schemeClr val="tx1"/>
                </a:solidFill>
                <a:latin typeface="Agrandir Medium" panose="00000600000000000000" pitchFamily="50" charset="0"/>
                <a:sym typeface="Wingdings" panose="05000000000000000000" pitchFamily="2" charset="2"/>
              </a:rPr>
              <a:t>Agreement to the rules of Nomination</a:t>
            </a:r>
          </a:p>
          <a:p>
            <a:pPr marL="1016000" marR="356870" lvl="1" indent="-285750" algn="just">
              <a:spcBef>
                <a:spcPts val="300"/>
              </a:spcBef>
              <a:spcAft>
                <a:spcPts val="300"/>
              </a:spcAft>
              <a:buClr>
                <a:srgbClr val="4F17A8"/>
              </a:buClr>
              <a:buSzPct val="100000"/>
              <a:buFont typeface="Arial" panose="020B0604020202020204" pitchFamily="34" charset="0"/>
              <a:buChar char="•"/>
            </a:pPr>
            <a:r>
              <a:rPr lang="en-AU" sz="1400" dirty="0">
                <a:solidFill>
                  <a:schemeClr val="tx1"/>
                </a:solidFill>
                <a:latin typeface="Agrandir Medium" panose="00000600000000000000" pitchFamily="50" charset="0"/>
                <a:sym typeface="Wingdings" panose="05000000000000000000" pitchFamily="2" charset="2"/>
              </a:rPr>
              <a:t>Demonstration of Desirable Criteria</a:t>
            </a:r>
            <a:endParaRPr lang="en-AU" sz="1600" dirty="0">
              <a:solidFill>
                <a:schemeClr val="tx1"/>
              </a:solidFill>
              <a:latin typeface="Agrandir Medium" panose="00000600000000000000" pitchFamily="50" charset="0"/>
              <a:ea typeface="Times New Roman" panose="02020603050405020304" pitchFamily="18" charset="0"/>
            </a:endParaRPr>
          </a:p>
          <a:p>
            <a:pPr marR="356870" algn="just">
              <a:spcBef>
                <a:spcPts val="1200"/>
              </a:spcBef>
              <a:spcAft>
                <a:spcPts val="600"/>
              </a:spcAft>
              <a:buClr>
                <a:srgbClr val="FF610F"/>
              </a:buClr>
            </a:pPr>
            <a:r>
              <a:rPr lang="en-AU" sz="1600" dirty="0">
                <a:solidFill>
                  <a:schemeClr val="tx1"/>
                </a:solidFill>
                <a:latin typeface="Agrandir Medium" panose="00000600000000000000" pitchFamily="50" charset="0"/>
                <a:ea typeface="Times New Roman" panose="02020603050405020304" pitchFamily="18" charset="0"/>
              </a:rPr>
              <a:t>Candidates who wish to continue with a nomination should now refer to the Nomination Instructions on page 8. </a:t>
            </a:r>
          </a:p>
          <a:p>
            <a:pPr marR="356870">
              <a:spcBef>
                <a:spcPts val="600"/>
              </a:spcBef>
              <a:spcAft>
                <a:spcPts val="600"/>
              </a:spcAft>
              <a:buClr>
                <a:srgbClr val="FF610F"/>
              </a:buClr>
            </a:pPr>
            <a:r>
              <a:rPr lang="en-AU" sz="1600" dirty="0">
                <a:solidFill>
                  <a:schemeClr val="tx1"/>
                </a:solidFill>
                <a:latin typeface="Agrandir Medium" panose="00000600000000000000" pitchFamily="50" charset="0"/>
                <a:ea typeface="Times New Roman" panose="02020603050405020304" pitchFamily="18" charset="0"/>
              </a:rPr>
              <a:t>Candidates who choose not to proceed with a nomination are encouraged to consider volunteering options with the Chapter. </a:t>
            </a:r>
          </a:p>
          <a:p>
            <a:pPr marR="356870">
              <a:spcBef>
                <a:spcPts val="600"/>
              </a:spcBef>
              <a:spcAft>
                <a:spcPts val="600"/>
              </a:spcAft>
              <a:buClr>
                <a:srgbClr val="FF610F"/>
              </a:buClr>
            </a:pPr>
            <a:r>
              <a:rPr lang="en-AU" sz="1600" dirty="0">
                <a:solidFill>
                  <a:schemeClr val="tx1"/>
                </a:solidFill>
                <a:latin typeface="Agrandir Medium" panose="00000600000000000000" pitchFamily="50" charset="0"/>
                <a:ea typeface="Times New Roman" panose="02020603050405020304" pitchFamily="18" charset="0"/>
              </a:rPr>
              <a:t>Please register for volunteering at </a:t>
            </a:r>
            <a:r>
              <a:rPr lang="en-AU" sz="1600" b="1" u="sng" dirty="0">
                <a:solidFill>
                  <a:srgbClr val="05BFE0"/>
                </a:solidFill>
                <a:effectLst/>
                <a:latin typeface="Agrandir" panose="00000500000000000000" pitchFamily="2" charset="0"/>
                <a:ea typeface="Agrandir" panose="00000500000000000000" pitchFamily="2" charset="0"/>
                <a:cs typeface="Agrandir" panose="00000500000000000000" pitchFamily="2" charset="0"/>
                <a:hlinkClick r:id="rId3">
                  <a:extLst>
                    <a:ext uri="{A12FA001-AC4F-418D-AE19-62706E023703}">
                      <ahyp:hlinkClr xmlns:ahyp="http://schemas.microsoft.com/office/drawing/2018/hyperlinkcolor" val="tx"/>
                    </a:ext>
                  </a:extLst>
                </a:hlinkClick>
              </a:rPr>
              <a:t>pmisydney.org/volunteers</a:t>
            </a:r>
            <a:endParaRPr lang="en-US" sz="1600" b="1" dirty="0">
              <a:solidFill>
                <a:srgbClr val="05BFE0"/>
              </a:solidFill>
              <a:effectLst/>
              <a:latin typeface="Agrandir Medium" panose="00000600000000000000" pitchFamily="50" charset="0"/>
              <a:ea typeface="Times New Roman" panose="02020603050405020304" pitchFamily="18" charset="0"/>
            </a:endParaRPr>
          </a:p>
          <a:p>
            <a:pPr marR="356870">
              <a:spcAft>
                <a:spcPts val="600"/>
              </a:spcAft>
              <a:buClr>
                <a:srgbClr val="FF610F"/>
              </a:buClr>
            </a:pPr>
            <a:r>
              <a:rPr lang="en-US" sz="1600" b="1"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PMI Sydney Chapter Nominating Committee 202</a:t>
            </a:r>
            <a:r>
              <a:rPr lang="en-US" sz="1600" b="1"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5</a:t>
            </a:r>
            <a:r>
              <a:rPr lang="en-AU" sz="16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 </a:t>
            </a:r>
            <a:endParaRPr lang="en-US" sz="1600" dirty="0">
              <a:solidFill>
                <a:srgbClr val="FF610F"/>
              </a:solidFill>
              <a:effectLst/>
              <a:latin typeface="Agrandir Medium" panose="00000600000000000000" pitchFamily="50" charset="0"/>
              <a:ea typeface="Times New Roman" panose="02020603050405020304" pitchFamily="18" charset="0"/>
            </a:endParaRPr>
          </a:p>
          <a:p>
            <a:pPr marR="356870" algn="ctr">
              <a:spcAft>
                <a:spcPts val="600"/>
              </a:spcAft>
              <a:buClr>
                <a:srgbClr val="FF610F"/>
              </a:buClr>
            </a:pPr>
            <a:endParaRPr lang="en-AU" sz="2400" dirty="0">
              <a:solidFill>
                <a:srgbClr val="4F17A8"/>
              </a:solidFill>
              <a:latin typeface="Agrandir Medium" panose="00000600000000000000" pitchFamily="50" charset="0"/>
              <a:ea typeface="Times New Roman" panose="02020603050405020304" pitchFamily="18" charset="0"/>
            </a:endParaRPr>
          </a:p>
          <a:p>
            <a:pPr marR="356870" algn="ctr">
              <a:spcBef>
                <a:spcPts val="600"/>
              </a:spcBef>
              <a:spcAft>
                <a:spcPts val="600"/>
              </a:spcAft>
              <a:buClr>
                <a:srgbClr val="FF610F"/>
              </a:buClr>
            </a:pPr>
            <a:endParaRPr lang="en-US" sz="1400" dirty="0">
              <a:solidFill>
                <a:schemeClr val="tx1"/>
              </a:solidFill>
              <a:effectLst/>
              <a:latin typeface="Agrandir Medium" panose="00000600000000000000" pitchFamily="50" charset="0"/>
              <a:ea typeface="Times New Roman" panose="02020603050405020304" pitchFamily="18" charset="0"/>
            </a:endParaRPr>
          </a:p>
        </p:txBody>
      </p:sp>
      <p:sp>
        <p:nvSpPr>
          <p:cNvPr id="13" name="Rectangle 12">
            <a:extLst>
              <a:ext uri="{FF2B5EF4-FFF2-40B4-BE49-F238E27FC236}">
                <a16:creationId xmlns:a16="http://schemas.microsoft.com/office/drawing/2014/main" id="{828B6A5C-500E-4074-91DC-841B14AB28E4}"/>
              </a:ext>
            </a:extLst>
          </p:cNvPr>
          <p:cNvSpPr/>
          <p:nvPr/>
        </p:nvSpPr>
        <p:spPr>
          <a:xfrm>
            <a:off x="-5790" y="8713486"/>
            <a:ext cx="6876000" cy="430513"/>
          </a:xfrm>
          <a:prstGeom prst="rect">
            <a:avLst/>
          </a:prstGeom>
          <a:solidFill>
            <a:srgbClr val="FF6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400" dirty="0">
                <a:latin typeface="Agrandir" panose="00000500000000000000" pitchFamily="50" charset="0"/>
              </a:rPr>
              <a:t>PMI Sydney Chapter – 2025 Elections</a:t>
            </a:r>
            <a:endParaRPr lang="en-US" sz="1400" b="1" dirty="0">
              <a:latin typeface="Agrandir" panose="00000500000000000000" pitchFamily="50" charset="0"/>
            </a:endParaRPr>
          </a:p>
        </p:txBody>
      </p:sp>
      <p:grpSp>
        <p:nvGrpSpPr>
          <p:cNvPr id="17" name="Group 16">
            <a:extLst>
              <a:ext uri="{FF2B5EF4-FFF2-40B4-BE49-F238E27FC236}">
                <a16:creationId xmlns:a16="http://schemas.microsoft.com/office/drawing/2014/main" id="{EB7BA654-BC92-4FDF-8917-9766B0EFDB03}"/>
              </a:ext>
            </a:extLst>
          </p:cNvPr>
          <p:cNvGrpSpPr/>
          <p:nvPr/>
        </p:nvGrpSpPr>
        <p:grpSpPr>
          <a:xfrm>
            <a:off x="6492388" y="8785486"/>
            <a:ext cx="288000" cy="288000"/>
            <a:chOff x="6507869" y="8793101"/>
            <a:chExt cx="288000" cy="288000"/>
          </a:xfrm>
        </p:grpSpPr>
        <p:sp>
          <p:nvSpPr>
            <p:cNvPr id="18" name="Oval 17">
              <a:extLst>
                <a:ext uri="{FF2B5EF4-FFF2-40B4-BE49-F238E27FC236}">
                  <a16:creationId xmlns:a16="http://schemas.microsoft.com/office/drawing/2014/main" id="{9CA5124A-9222-4341-ABE0-9EB05972F2D8}"/>
                </a:ext>
              </a:extLst>
            </p:cNvPr>
            <p:cNvSpPr/>
            <p:nvPr/>
          </p:nvSpPr>
          <p:spPr>
            <a:xfrm>
              <a:off x="6507869" y="8793101"/>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dirty="0"/>
            </a:p>
          </p:txBody>
        </p:sp>
        <p:sp>
          <p:nvSpPr>
            <p:cNvPr id="19" name="TextBox 18">
              <a:extLst>
                <a:ext uri="{FF2B5EF4-FFF2-40B4-BE49-F238E27FC236}">
                  <a16:creationId xmlns:a16="http://schemas.microsoft.com/office/drawing/2014/main" id="{E1360647-7892-4848-9590-C92C5B3B0C76}"/>
                </a:ext>
              </a:extLst>
            </p:cNvPr>
            <p:cNvSpPr txBox="1"/>
            <p:nvPr/>
          </p:nvSpPr>
          <p:spPr>
            <a:xfrm>
              <a:off x="6507869" y="8813990"/>
              <a:ext cx="288000" cy="246221"/>
            </a:xfrm>
            <a:prstGeom prst="rect">
              <a:avLst/>
            </a:prstGeom>
            <a:noFill/>
            <a:ln>
              <a:noFill/>
            </a:ln>
          </p:spPr>
          <p:txBody>
            <a:bodyPr wrap="square" lIns="0" tIns="0" rIns="0" bIns="0" anchor="ctr" anchorCtr="0">
              <a:spAutoFit/>
            </a:bodyPr>
            <a:lstStyle/>
            <a:p>
              <a:pPr algn="ctr"/>
              <a:r>
                <a:rPr lang="en-AU" sz="1600" b="1"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7</a:t>
              </a:r>
              <a:endParaRPr lang="en-US" sz="1600" dirty="0">
                <a:solidFill>
                  <a:srgbClr val="FF610F"/>
                </a:solidFill>
              </a:endParaRPr>
            </a:p>
          </p:txBody>
        </p:sp>
      </p:grpSp>
      <p:sp>
        <p:nvSpPr>
          <p:cNvPr id="20" name="Rectangle 19">
            <a:extLst>
              <a:ext uri="{FF2B5EF4-FFF2-40B4-BE49-F238E27FC236}">
                <a16:creationId xmlns:a16="http://schemas.microsoft.com/office/drawing/2014/main" id="{46FA2091-ACA9-49BE-96C2-836D3A2FEAC7}"/>
              </a:ext>
            </a:extLst>
          </p:cNvPr>
          <p:cNvSpPr/>
          <p:nvPr/>
        </p:nvSpPr>
        <p:spPr>
          <a:xfrm>
            <a:off x="-5790" y="0"/>
            <a:ext cx="6876000" cy="1259271"/>
          </a:xfrm>
          <a:prstGeom prst="rect">
            <a:avLst/>
          </a:prstGeom>
          <a:solidFill>
            <a:srgbClr val="FF6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21" name="Picture 1">
            <a:extLst>
              <a:ext uri="{FF2B5EF4-FFF2-40B4-BE49-F238E27FC236}">
                <a16:creationId xmlns:a16="http://schemas.microsoft.com/office/drawing/2014/main" id="{E5A5E957-D4C1-4304-9D15-6B57B47ADB8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32" y="176679"/>
            <a:ext cx="2362258" cy="9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DF0228E0-A6AB-4B88-A61F-C34F4D034472}"/>
              </a:ext>
            </a:extLst>
          </p:cNvPr>
          <p:cNvSpPr/>
          <p:nvPr/>
        </p:nvSpPr>
        <p:spPr>
          <a:xfrm>
            <a:off x="2251916" y="176679"/>
            <a:ext cx="4638168" cy="90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marR="317500" algn="r"/>
            <a:r>
              <a:rPr lang="en-AU" sz="1800" b="1" dirty="0">
                <a:solidFill>
                  <a:schemeClr val="tx1"/>
                </a:solidFill>
                <a:effectLst/>
                <a:latin typeface="Agrandir" panose="00000500000000000000" pitchFamily="50" charset="0"/>
                <a:ea typeface="Times New Roman" panose="02020603050405020304" pitchFamily="18" charset="0"/>
                <a:cs typeface="Arial" panose="020B0604020202020204" pitchFamily="34" charset="0"/>
              </a:rPr>
              <a:t>       2025 Board of Directors Election</a:t>
            </a:r>
          </a:p>
          <a:p>
            <a:pPr marR="317500" algn="r"/>
            <a:r>
              <a:rPr lang="en-AU" b="1" dirty="0">
                <a:solidFill>
                  <a:srgbClr val="4F17A8"/>
                </a:solidFill>
                <a:latin typeface="Agrandir" panose="00000500000000000000" pitchFamily="50" charset="0"/>
                <a:ea typeface="Times New Roman" panose="02020603050405020304" pitchFamily="18" charset="0"/>
                <a:cs typeface="Arial" panose="020B0604020202020204" pitchFamily="34" charset="0"/>
              </a:rPr>
              <a:t>Election Information</a:t>
            </a:r>
            <a:br>
              <a:rPr lang="en-AU" sz="800" b="1" dirty="0">
                <a:solidFill>
                  <a:schemeClr val="tx1"/>
                </a:solidFill>
                <a:effectLst/>
                <a:latin typeface="Agrandir" panose="00000500000000000000" pitchFamily="50" charset="0"/>
                <a:ea typeface="Times New Roman" panose="02020603050405020304" pitchFamily="18" charset="0"/>
                <a:cs typeface="Arial" panose="020B0604020202020204" pitchFamily="34" charset="0"/>
              </a:rPr>
            </a:br>
            <a:r>
              <a:rPr lang="en-AU" sz="16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nc@pmisydney.org</a:t>
            </a:r>
            <a:r>
              <a:rPr lang="en-AU" sz="16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 </a:t>
            </a:r>
            <a:endParaRPr lang="en-AU" sz="18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86490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661534C-9E5F-4298-9BD7-FBB6CE61ED56}"/>
              </a:ext>
            </a:extLst>
          </p:cNvPr>
          <p:cNvSpPr/>
          <p:nvPr/>
        </p:nvSpPr>
        <p:spPr>
          <a:xfrm>
            <a:off x="-5789" y="1965406"/>
            <a:ext cx="6876000" cy="6768000"/>
          </a:xfrm>
          <a:prstGeom prst="rect">
            <a:avLst/>
          </a:prstGeom>
          <a:solidFill>
            <a:srgbClr val="4F17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Rectangle 1">
            <a:extLst>
              <a:ext uri="{FF2B5EF4-FFF2-40B4-BE49-F238E27FC236}">
                <a16:creationId xmlns:a16="http://schemas.microsoft.com/office/drawing/2014/main" id="{C7E7CDD7-E766-4927-8BE0-A19189A06B44}"/>
              </a:ext>
            </a:extLst>
          </p:cNvPr>
          <p:cNvSpPr/>
          <p:nvPr/>
        </p:nvSpPr>
        <p:spPr>
          <a:xfrm>
            <a:off x="-5789" y="1253137"/>
            <a:ext cx="6876000" cy="720000"/>
          </a:xfrm>
          <a:prstGeom prst="rect">
            <a:avLst/>
          </a:prstGeom>
          <a:solidFill>
            <a:srgbClr val="05BF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b="1" dirty="0">
                <a:latin typeface="Agrandir Medium" panose="00000600000000000000" pitchFamily="50" charset="0"/>
              </a:rPr>
              <a:t>Nomination Instructions for Candidates</a:t>
            </a:r>
            <a:endParaRPr lang="en-US" sz="2400" dirty="0"/>
          </a:p>
        </p:txBody>
      </p:sp>
      <p:sp>
        <p:nvSpPr>
          <p:cNvPr id="5" name="Rectangle 4">
            <a:extLst>
              <a:ext uri="{FF2B5EF4-FFF2-40B4-BE49-F238E27FC236}">
                <a16:creationId xmlns:a16="http://schemas.microsoft.com/office/drawing/2014/main" id="{962C99E9-B38A-4C55-AEBF-54805CC3BC44}"/>
              </a:ext>
            </a:extLst>
          </p:cNvPr>
          <p:cNvSpPr/>
          <p:nvPr/>
        </p:nvSpPr>
        <p:spPr>
          <a:xfrm>
            <a:off x="174211" y="2073560"/>
            <a:ext cx="6516000" cy="64699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36000" rtlCol="0" anchor="t" anchorCtr="0"/>
          <a:lstStyle/>
          <a:p>
            <a:pPr marR="356870" algn="just">
              <a:spcAft>
                <a:spcPts val="1200"/>
              </a:spcAft>
            </a:pPr>
            <a:endParaRPr lang="en-US" sz="1400" dirty="0">
              <a:solidFill>
                <a:schemeClr val="tx1"/>
              </a:solidFill>
              <a:effectLst/>
              <a:latin typeface="Agrandir Medium" panose="00000600000000000000" pitchFamily="50" charset="0"/>
              <a:ea typeface="Times New Roman" panose="02020603050405020304" pitchFamily="18" charset="0"/>
            </a:endParaRPr>
          </a:p>
        </p:txBody>
      </p:sp>
      <p:sp>
        <p:nvSpPr>
          <p:cNvPr id="8" name="Rectangle 7">
            <a:extLst>
              <a:ext uri="{FF2B5EF4-FFF2-40B4-BE49-F238E27FC236}">
                <a16:creationId xmlns:a16="http://schemas.microsoft.com/office/drawing/2014/main" id="{E31C1F2B-BF6D-41BA-9AB6-BC30A71115B5}"/>
              </a:ext>
            </a:extLst>
          </p:cNvPr>
          <p:cNvSpPr/>
          <p:nvPr/>
        </p:nvSpPr>
        <p:spPr>
          <a:xfrm>
            <a:off x="186252" y="2009556"/>
            <a:ext cx="6671748" cy="6268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0" bIns="144000" rtlCol="0" anchor="t" anchorCtr="0"/>
          <a:lstStyle/>
          <a:p>
            <a:pPr marR="356870">
              <a:spcAft>
                <a:spcPts val="600"/>
              </a:spcAft>
            </a:pPr>
            <a:r>
              <a:rPr lang="en-AU" sz="1600" dirty="0">
                <a:solidFill>
                  <a:srgbClr val="4F17A8"/>
                </a:solidFill>
                <a:latin typeface="Agrandir Medium" panose="00000600000000000000" pitchFamily="50" charset="0"/>
                <a:ea typeface="Times New Roman" panose="02020603050405020304" pitchFamily="18" charset="0"/>
              </a:rPr>
              <a:t>Thank you.   We are delighted that you have now completed the self-assessment and are ready to proceed with a nomination. </a:t>
            </a:r>
          </a:p>
          <a:p>
            <a:pPr marR="356870" algn="just">
              <a:spcAft>
                <a:spcPts val="600"/>
              </a:spcAft>
            </a:pPr>
            <a:r>
              <a:rPr lang="en-AU" sz="1400" dirty="0">
                <a:solidFill>
                  <a:schemeClr val="tx1"/>
                </a:solidFill>
                <a:effectLst/>
                <a:latin typeface="Agrandir Medium" panose="00000600000000000000" pitchFamily="50" charset="0"/>
                <a:ea typeface="Times New Roman" panose="02020603050405020304" pitchFamily="18" charset="0"/>
              </a:rPr>
              <a:t>The Nomination process will be in two parts. </a:t>
            </a:r>
          </a:p>
          <a:p>
            <a:pPr marR="356870" algn="just">
              <a:spcBef>
                <a:spcPts val="600"/>
              </a:spcBef>
              <a:spcAft>
                <a:spcPts val="600"/>
              </a:spcAft>
              <a:buClr>
                <a:srgbClr val="FF610F"/>
              </a:buClr>
            </a:pPr>
            <a:r>
              <a:rPr lang="en-AU" sz="1600" b="1" dirty="0">
                <a:solidFill>
                  <a:srgbClr val="4F17A8"/>
                </a:solidFill>
                <a:latin typeface="Agrandir" panose="00000500000000000000" pitchFamily="50" charset="0"/>
                <a:ea typeface="Times New Roman" panose="02020603050405020304" pitchFamily="18" charset="0"/>
              </a:rPr>
              <a:t>Part A: Candidate Nomination and Review</a:t>
            </a:r>
          </a:p>
          <a:p>
            <a:pPr marR="356870">
              <a:spcBef>
                <a:spcPts val="300"/>
              </a:spcBef>
              <a:spcAft>
                <a:spcPts val="300"/>
              </a:spcAft>
              <a:buClr>
                <a:srgbClr val="FF610F"/>
              </a:buClr>
            </a:pPr>
            <a:r>
              <a:rPr lang="en-AU" sz="1400" dirty="0">
                <a:solidFill>
                  <a:schemeClr val="tx1"/>
                </a:solidFill>
                <a:latin typeface="Agrandir" panose="00000500000000000000" pitchFamily="50" charset="0"/>
                <a:ea typeface="Times New Roman" panose="02020603050405020304" pitchFamily="18" charset="0"/>
              </a:rPr>
              <a:t>Candidates who have successfully completed the self-assessment and are ready and prepared for the opportunity to nominate for the board will be required to formally apply for nomination once the </a:t>
            </a:r>
            <a:br>
              <a:rPr lang="en-AU" sz="1400" dirty="0">
                <a:solidFill>
                  <a:schemeClr val="tx1"/>
                </a:solidFill>
                <a:latin typeface="Agrandir" panose="00000500000000000000" pitchFamily="50" charset="0"/>
                <a:ea typeface="Times New Roman" panose="02020603050405020304" pitchFamily="18" charset="0"/>
              </a:rPr>
            </a:br>
            <a:r>
              <a:rPr lang="en-AU" sz="1400" b="1" dirty="0">
                <a:solidFill>
                  <a:schemeClr val="tx1"/>
                </a:solidFill>
                <a:latin typeface="Agrandir" panose="00000500000000000000" pitchFamily="50" charset="0"/>
                <a:ea typeface="Times New Roman" panose="02020603050405020304" pitchFamily="18" charset="0"/>
              </a:rPr>
              <a:t>“Call for Nominations” </a:t>
            </a:r>
            <a:r>
              <a:rPr lang="en-AU" sz="1400" dirty="0">
                <a:solidFill>
                  <a:schemeClr val="tx1"/>
                </a:solidFill>
                <a:latin typeface="Agrandir" panose="00000500000000000000" pitchFamily="50" charset="0"/>
                <a:ea typeface="Times New Roman" panose="02020603050405020304" pitchFamily="18" charset="0"/>
              </a:rPr>
              <a:t>is announced. </a:t>
            </a:r>
          </a:p>
          <a:p>
            <a:pPr marL="171450" marR="356870" indent="-171450" algn="just">
              <a:spcBef>
                <a:spcPts val="300"/>
              </a:spcBef>
              <a:spcAft>
                <a:spcPts val="300"/>
              </a:spcAft>
              <a:buClr>
                <a:srgbClr val="FF610F"/>
              </a:buClr>
              <a:buFont typeface="Arial" panose="020B0604020202020204" pitchFamily="34" charset="0"/>
              <a:buChar char="•"/>
            </a:pPr>
            <a:r>
              <a:rPr lang="en-AU" sz="1400" dirty="0">
                <a:solidFill>
                  <a:schemeClr val="tx1"/>
                </a:solidFill>
                <a:latin typeface="Agrandir" panose="00000500000000000000" pitchFamily="50" charset="0"/>
                <a:ea typeface="Times New Roman" panose="02020603050405020304" pitchFamily="18" charset="0"/>
              </a:rPr>
              <a:t>Candidates must provide an application  to nominate. </a:t>
            </a:r>
          </a:p>
          <a:p>
            <a:pPr marL="171450" marR="356870" indent="-171450" algn="just">
              <a:spcBef>
                <a:spcPts val="300"/>
              </a:spcBef>
              <a:spcAft>
                <a:spcPts val="300"/>
              </a:spcAft>
              <a:buClr>
                <a:srgbClr val="FF610F"/>
              </a:buClr>
              <a:buFont typeface="Arial" panose="020B0604020202020204" pitchFamily="34" charset="0"/>
              <a:buChar char="•"/>
            </a:pPr>
            <a:r>
              <a:rPr lang="en-AU" sz="1400" dirty="0">
                <a:solidFill>
                  <a:schemeClr val="tx1"/>
                </a:solidFill>
                <a:latin typeface="Agrandir" panose="00000500000000000000" pitchFamily="50" charset="0"/>
                <a:ea typeface="Times New Roman" panose="02020603050405020304" pitchFamily="18" charset="0"/>
              </a:rPr>
              <a:t>Candidates need to complete the </a:t>
            </a:r>
            <a:r>
              <a:rPr lang="en-AU" sz="1400" b="1" dirty="0">
                <a:solidFill>
                  <a:schemeClr val="tx1"/>
                </a:solidFill>
                <a:latin typeface="Agrandir" panose="00000500000000000000" pitchFamily="50" charset="0"/>
                <a:ea typeface="Times New Roman" panose="02020603050405020304" pitchFamily="18" charset="0"/>
              </a:rPr>
              <a:t>Nomination Form </a:t>
            </a:r>
            <a:r>
              <a:rPr lang="en-AU" sz="1400" dirty="0">
                <a:solidFill>
                  <a:schemeClr val="tx1"/>
                </a:solidFill>
                <a:latin typeface="Agrandir" panose="00000500000000000000" pitchFamily="50" charset="0"/>
                <a:ea typeface="Times New Roman" panose="02020603050405020304" pitchFamily="18" charset="0"/>
              </a:rPr>
              <a:t>and provide all the requested  documentation before the </a:t>
            </a:r>
            <a:r>
              <a:rPr lang="en-AU" sz="1400" b="1" dirty="0">
                <a:solidFill>
                  <a:schemeClr val="tx1"/>
                </a:solidFill>
                <a:latin typeface="Agrandir" panose="00000500000000000000" pitchFamily="50" charset="0"/>
                <a:ea typeface="Times New Roman" panose="02020603050405020304" pitchFamily="18" charset="0"/>
              </a:rPr>
              <a:t>“Call for Nominations” </a:t>
            </a:r>
            <a:r>
              <a:rPr lang="en-AU" sz="1400" dirty="0">
                <a:solidFill>
                  <a:schemeClr val="tx1"/>
                </a:solidFill>
                <a:latin typeface="Agrandir" panose="00000500000000000000" pitchFamily="50" charset="0"/>
                <a:ea typeface="Times New Roman" panose="02020603050405020304" pitchFamily="18" charset="0"/>
              </a:rPr>
              <a:t>closes. </a:t>
            </a:r>
          </a:p>
          <a:p>
            <a:pPr marL="171450" marR="356870" indent="-171450" algn="just">
              <a:spcBef>
                <a:spcPts val="300"/>
              </a:spcBef>
              <a:spcAft>
                <a:spcPts val="300"/>
              </a:spcAft>
              <a:buClr>
                <a:srgbClr val="FF610F"/>
              </a:buClr>
              <a:buFont typeface="Arial" panose="020B0604020202020204" pitchFamily="34" charset="0"/>
              <a:buChar char="•"/>
            </a:pPr>
            <a:r>
              <a:rPr lang="en-AU" sz="1400" dirty="0">
                <a:solidFill>
                  <a:schemeClr val="tx1"/>
                </a:solidFill>
                <a:latin typeface="Agrandir" panose="00000500000000000000" pitchFamily="50" charset="0"/>
                <a:ea typeface="Times New Roman" panose="02020603050405020304" pitchFamily="18" charset="0"/>
              </a:rPr>
              <a:t>This is the information by which the Regional Nominating Committee makes an initial assessment of your eligibility and suitability and </a:t>
            </a:r>
            <a:r>
              <a:rPr lang="en-AU" sz="1400" b="1" u="sng" dirty="0">
                <a:solidFill>
                  <a:schemeClr val="tx1"/>
                </a:solidFill>
                <a:latin typeface="Agrandir" panose="00000500000000000000" pitchFamily="50" charset="0"/>
                <a:ea typeface="Times New Roman" panose="02020603050405020304" pitchFamily="18" charset="0"/>
              </a:rPr>
              <a:t>may</a:t>
            </a:r>
            <a:r>
              <a:rPr lang="en-AU" sz="1400" dirty="0">
                <a:solidFill>
                  <a:schemeClr val="tx1"/>
                </a:solidFill>
                <a:latin typeface="Agrandir" panose="00000500000000000000" pitchFamily="50" charset="0"/>
                <a:ea typeface="Times New Roman" panose="02020603050405020304" pitchFamily="18" charset="0"/>
              </a:rPr>
              <a:t> include an interview with the Regional Nominating Committee. </a:t>
            </a:r>
          </a:p>
          <a:p>
            <a:pPr marR="356870" algn="just">
              <a:spcBef>
                <a:spcPts val="300"/>
              </a:spcBef>
              <a:spcAft>
                <a:spcPts val="300"/>
              </a:spcAft>
              <a:buClr>
                <a:srgbClr val="FF610F"/>
              </a:buClr>
            </a:pPr>
            <a:r>
              <a:rPr lang="en-AU" sz="1400" dirty="0">
                <a:solidFill>
                  <a:schemeClr val="tx1"/>
                </a:solidFill>
                <a:latin typeface="Agrandir" panose="00000500000000000000" pitchFamily="50" charset="0"/>
                <a:ea typeface="Times New Roman" panose="02020603050405020304" pitchFamily="18" charset="0"/>
              </a:rPr>
              <a:t>Candidates will be advised at the completion of this phase, whether they are been successful at being shortlisted as a nominee for the election. </a:t>
            </a:r>
            <a:endParaRPr lang="en-AU" sz="1400" dirty="0">
              <a:solidFill>
                <a:schemeClr val="tx1"/>
              </a:solidFill>
              <a:effectLst/>
              <a:latin typeface="Agrandir Medium" panose="00000600000000000000" pitchFamily="50" charset="0"/>
              <a:ea typeface="Times New Roman" panose="02020603050405020304" pitchFamily="18" charset="0"/>
            </a:endParaRPr>
          </a:p>
          <a:p>
            <a:pPr marR="356870" algn="just">
              <a:spcBef>
                <a:spcPts val="600"/>
              </a:spcBef>
              <a:spcAft>
                <a:spcPts val="600"/>
              </a:spcAft>
              <a:buClr>
                <a:srgbClr val="FF610F"/>
              </a:buClr>
            </a:pPr>
            <a:r>
              <a:rPr lang="en-AU" sz="1600" b="1" dirty="0">
                <a:solidFill>
                  <a:srgbClr val="4F17A8"/>
                </a:solidFill>
                <a:latin typeface="Agrandir" panose="00000500000000000000" pitchFamily="50" charset="0"/>
              </a:rPr>
              <a:t>Part B: Candidate Information for Election</a:t>
            </a:r>
          </a:p>
          <a:p>
            <a:pPr marR="356870">
              <a:spcBef>
                <a:spcPts val="300"/>
              </a:spcBef>
              <a:spcAft>
                <a:spcPts val="300"/>
              </a:spcAft>
              <a:buClr>
                <a:srgbClr val="FF610F"/>
              </a:buClr>
            </a:pPr>
            <a:r>
              <a:rPr lang="en-AU" sz="1400" dirty="0">
                <a:solidFill>
                  <a:schemeClr val="tx1"/>
                </a:solidFill>
                <a:latin typeface="Agrandir" panose="00000500000000000000" pitchFamily="50" charset="0"/>
                <a:ea typeface="Times New Roman" panose="02020603050405020304" pitchFamily="18" charset="0"/>
              </a:rPr>
              <a:t>Candidates that are successfully shortlisted as a nominee for the election must provide some additional information for use during the election.  These nominees will need to provide the information requested for the Election slate. </a:t>
            </a:r>
          </a:p>
          <a:p>
            <a:pPr marL="285750" marR="356870" indent="-285750">
              <a:spcBef>
                <a:spcPts val="300"/>
              </a:spcBef>
              <a:spcAft>
                <a:spcPts val="300"/>
              </a:spcAft>
              <a:buClr>
                <a:srgbClr val="FF610F"/>
              </a:buClr>
              <a:buFont typeface="Arial" panose="020B0604020202020204" pitchFamily="34" charset="0"/>
              <a:buChar char="•"/>
            </a:pPr>
            <a:r>
              <a:rPr lang="en-AU" sz="1400" dirty="0">
                <a:solidFill>
                  <a:schemeClr val="tx1"/>
                </a:solidFill>
                <a:latin typeface="Agrandir" panose="00000500000000000000" pitchFamily="50" charset="0"/>
                <a:ea typeface="Times New Roman" panose="02020603050405020304" pitchFamily="18" charset="0"/>
              </a:rPr>
              <a:t>This is outlined on the form </a:t>
            </a:r>
            <a:r>
              <a:rPr lang="en-AU" sz="1400" b="1" dirty="0">
                <a:solidFill>
                  <a:schemeClr val="tx1"/>
                </a:solidFill>
                <a:latin typeface="Agrandir" panose="00000500000000000000" pitchFamily="50" charset="0"/>
                <a:ea typeface="Times New Roman" panose="02020603050405020304" pitchFamily="18" charset="0"/>
              </a:rPr>
              <a:t>Candidate Information for Election</a:t>
            </a:r>
            <a:r>
              <a:rPr lang="en-AU" sz="1400" dirty="0">
                <a:solidFill>
                  <a:schemeClr val="tx1"/>
                </a:solidFill>
                <a:latin typeface="Agrandir" panose="00000500000000000000" pitchFamily="50" charset="0"/>
                <a:ea typeface="Times New Roman" panose="02020603050405020304" pitchFamily="18" charset="0"/>
              </a:rPr>
              <a:t>. </a:t>
            </a:r>
          </a:p>
          <a:p>
            <a:pPr marR="356870">
              <a:spcBef>
                <a:spcPts val="300"/>
              </a:spcBef>
              <a:spcAft>
                <a:spcPts val="300"/>
              </a:spcAft>
              <a:buClr>
                <a:srgbClr val="FF610F"/>
              </a:buClr>
            </a:pPr>
            <a:r>
              <a:rPr lang="en-US" sz="1600" b="1"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PMI Sydney Chapter Nominating Committee 202</a:t>
            </a:r>
            <a:r>
              <a:rPr lang="en-US" sz="1600" b="1"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5</a:t>
            </a:r>
          </a:p>
          <a:p>
            <a:pPr marR="356870">
              <a:spcAft>
                <a:spcPts val="1200"/>
              </a:spcAft>
            </a:pPr>
            <a:endParaRPr lang="en-US" sz="1400" dirty="0">
              <a:solidFill>
                <a:schemeClr val="tx1"/>
              </a:solidFill>
              <a:effectLst/>
              <a:latin typeface="Agrandir Medium" panose="00000600000000000000" pitchFamily="50" charset="0"/>
              <a:ea typeface="Times New Roman" panose="02020603050405020304" pitchFamily="18" charset="0"/>
            </a:endParaRPr>
          </a:p>
        </p:txBody>
      </p:sp>
      <p:sp>
        <p:nvSpPr>
          <p:cNvPr id="14" name="Rectangle 13">
            <a:extLst>
              <a:ext uri="{FF2B5EF4-FFF2-40B4-BE49-F238E27FC236}">
                <a16:creationId xmlns:a16="http://schemas.microsoft.com/office/drawing/2014/main" id="{F8FCE39D-3DEB-43B4-BA5D-CB893C6D7D6F}"/>
              </a:ext>
            </a:extLst>
          </p:cNvPr>
          <p:cNvSpPr/>
          <p:nvPr/>
        </p:nvSpPr>
        <p:spPr>
          <a:xfrm>
            <a:off x="0" y="8713486"/>
            <a:ext cx="6876000" cy="430513"/>
          </a:xfrm>
          <a:prstGeom prst="rect">
            <a:avLst/>
          </a:prstGeom>
          <a:solidFill>
            <a:srgbClr val="FF6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400" dirty="0">
                <a:latin typeface="Agrandir" panose="00000500000000000000" pitchFamily="50" charset="0"/>
              </a:rPr>
              <a:t>PMI Sydney Chapter </a:t>
            </a:r>
            <a:r>
              <a:rPr lang="en-AU" sz="1400">
                <a:latin typeface="Agrandir" panose="00000500000000000000" pitchFamily="50" charset="0"/>
              </a:rPr>
              <a:t>– 2025 </a:t>
            </a:r>
            <a:r>
              <a:rPr lang="en-AU" sz="1400" dirty="0">
                <a:latin typeface="Agrandir" panose="00000500000000000000" pitchFamily="50" charset="0"/>
              </a:rPr>
              <a:t>Elections</a:t>
            </a:r>
            <a:endParaRPr lang="en-US" sz="1400" b="1" dirty="0">
              <a:latin typeface="Agrandir" panose="00000500000000000000" pitchFamily="50" charset="0"/>
            </a:endParaRPr>
          </a:p>
        </p:txBody>
      </p:sp>
      <p:grpSp>
        <p:nvGrpSpPr>
          <p:cNvPr id="15" name="Group 14">
            <a:extLst>
              <a:ext uri="{FF2B5EF4-FFF2-40B4-BE49-F238E27FC236}">
                <a16:creationId xmlns:a16="http://schemas.microsoft.com/office/drawing/2014/main" id="{0B342DC5-3F73-4E49-84BE-27BA14723BA3}"/>
              </a:ext>
            </a:extLst>
          </p:cNvPr>
          <p:cNvGrpSpPr/>
          <p:nvPr/>
        </p:nvGrpSpPr>
        <p:grpSpPr>
          <a:xfrm>
            <a:off x="6492388" y="8785486"/>
            <a:ext cx="288000" cy="288000"/>
            <a:chOff x="6507869" y="8793101"/>
            <a:chExt cx="288000" cy="288000"/>
          </a:xfrm>
        </p:grpSpPr>
        <p:sp>
          <p:nvSpPr>
            <p:cNvPr id="18" name="Oval 17">
              <a:extLst>
                <a:ext uri="{FF2B5EF4-FFF2-40B4-BE49-F238E27FC236}">
                  <a16:creationId xmlns:a16="http://schemas.microsoft.com/office/drawing/2014/main" id="{E8A44138-0F54-4D68-AB7D-AB9E7942BA0C}"/>
                </a:ext>
              </a:extLst>
            </p:cNvPr>
            <p:cNvSpPr/>
            <p:nvPr/>
          </p:nvSpPr>
          <p:spPr>
            <a:xfrm>
              <a:off x="6507869" y="8793101"/>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dirty="0"/>
            </a:p>
          </p:txBody>
        </p:sp>
        <p:sp>
          <p:nvSpPr>
            <p:cNvPr id="20" name="TextBox 19">
              <a:extLst>
                <a:ext uri="{FF2B5EF4-FFF2-40B4-BE49-F238E27FC236}">
                  <a16:creationId xmlns:a16="http://schemas.microsoft.com/office/drawing/2014/main" id="{A9B9F12D-005E-4F7B-A30D-87608E5814E6}"/>
                </a:ext>
              </a:extLst>
            </p:cNvPr>
            <p:cNvSpPr txBox="1"/>
            <p:nvPr/>
          </p:nvSpPr>
          <p:spPr>
            <a:xfrm>
              <a:off x="6507869" y="8813990"/>
              <a:ext cx="288000" cy="246221"/>
            </a:xfrm>
            <a:prstGeom prst="rect">
              <a:avLst/>
            </a:prstGeom>
            <a:noFill/>
            <a:ln>
              <a:noFill/>
            </a:ln>
          </p:spPr>
          <p:txBody>
            <a:bodyPr wrap="square" lIns="0" tIns="0" rIns="0" bIns="0" anchor="ctr" anchorCtr="0">
              <a:spAutoFit/>
            </a:bodyPr>
            <a:lstStyle/>
            <a:p>
              <a:pPr algn="ctr"/>
              <a:r>
                <a:rPr lang="en-AU" sz="1600" b="1"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8</a:t>
              </a:r>
              <a:endParaRPr lang="en-US" sz="1600" dirty="0">
                <a:solidFill>
                  <a:srgbClr val="FF610F"/>
                </a:solidFill>
              </a:endParaRPr>
            </a:p>
          </p:txBody>
        </p:sp>
      </p:grpSp>
      <p:sp>
        <p:nvSpPr>
          <p:cNvPr id="21" name="Rectangle 20">
            <a:extLst>
              <a:ext uri="{FF2B5EF4-FFF2-40B4-BE49-F238E27FC236}">
                <a16:creationId xmlns:a16="http://schemas.microsoft.com/office/drawing/2014/main" id="{C9F3E9B8-DBF0-4218-9194-C00F8A6850F6}"/>
              </a:ext>
            </a:extLst>
          </p:cNvPr>
          <p:cNvSpPr/>
          <p:nvPr/>
        </p:nvSpPr>
        <p:spPr>
          <a:xfrm>
            <a:off x="0" y="0"/>
            <a:ext cx="6876000" cy="1259271"/>
          </a:xfrm>
          <a:prstGeom prst="rect">
            <a:avLst/>
          </a:prstGeom>
          <a:solidFill>
            <a:srgbClr val="FF6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22" name="Picture 1">
            <a:extLst>
              <a:ext uri="{FF2B5EF4-FFF2-40B4-BE49-F238E27FC236}">
                <a16:creationId xmlns:a16="http://schemas.microsoft.com/office/drawing/2014/main" id="{34534365-617E-451E-8051-18477BA321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32" y="176679"/>
            <a:ext cx="2362258" cy="9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Rectangle 22">
            <a:extLst>
              <a:ext uri="{FF2B5EF4-FFF2-40B4-BE49-F238E27FC236}">
                <a16:creationId xmlns:a16="http://schemas.microsoft.com/office/drawing/2014/main" id="{92C6AA63-8F66-479B-8308-41E1333A35A4}"/>
              </a:ext>
            </a:extLst>
          </p:cNvPr>
          <p:cNvSpPr/>
          <p:nvPr/>
        </p:nvSpPr>
        <p:spPr>
          <a:xfrm>
            <a:off x="2251916" y="176679"/>
            <a:ext cx="4638168" cy="90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marR="317500" algn="r"/>
            <a:r>
              <a:rPr lang="en-AU" sz="1800" b="1" dirty="0">
                <a:solidFill>
                  <a:schemeClr val="tx1"/>
                </a:solidFill>
                <a:effectLst/>
                <a:latin typeface="Agrandir" panose="00000500000000000000" pitchFamily="50" charset="0"/>
                <a:ea typeface="Times New Roman" panose="02020603050405020304" pitchFamily="18" charset="0"/>
                <a:cs typeface="Arial" panose="020B0604020202020204" pitchFamily="34" charset="0"/>
              </a:rPr>
              <a:t>       2025 Board of Directors Election</a:t>
            </a:r>
          </a:p>
          <a:p>
            <a:pPr marR="317500" algn="r"/>
            <a:r>
              <a:rPr lang="en-AU" b="1" dirty="0">
                <a:solidFill>
                  <a:srgbClr val="4F17A8"/>
                </a:solidFill>
                <a:latin typeface="Agrandir" panose="00000500000000000000" pitchFamily="50" charset="0"/>
                <a:ea typeface="Times New Roman" panose="02020603050405020304" pitchFamily="18" charset="0"/>
                <a:cs typeface="Arial" panose="020B0604020202020204" pitchFamily="34" charset="0"/>
              </a:rPr>
              <a:t>Election Information</a:t>
            </a:r>
            <a:br>
              <a:rPr lang="en-AU" sz="800" b="1" dirty="0">
                <a:solidFill>
                  <a:schemeClr val="tx1"/>
                </a:solidFill>
                <a:effectLst/>
                <a:latin typeface="Agrandir" panose="00000500000000000000" pitchFamily="50" charset="0"/>
                <a:ea typeface="Times New Roman" panose="02020603050405020304" pitchFamily="18" charset="0"/>
                <a:cs typeface="Arial" panose="020B0604020202020204" pitchFamily="34" charset="0"/>
              </a:rPr>
            </a:br>
            <a:r>
              <a:rPr lang="en-AU" sz="16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nc@pmisydney.org</a:t>
            </a:r>
            <a:r>
              <a:rPr lang="en-AU" sz="16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rPr>
              <a:t> </a:t>
            </a:r>
            <a:endParaRPr lang="en-AU" sz="1800" dirty="0">
              <a:solidFill>
                <a:srgbClr val="FF610F"/>
              </a:solidFill>
              <a:effectLst/>
              <a:latin typeface="Agrandir" panose="00000500000000000000" pitchFamily="50"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084619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2028</TotalTime>
  <Words>2147</Words>
  <Application>Microsoft Office PowerPoint</Application>
  <PresentationFormat>On-screen Show (4:3)</PresentationFormat>
  <Paragraphs>137</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Agrandir</vt:lpstr>
      <vt:lpstr>Agrandir Bold</vt:lpstr>
      <vt:lpstr>Agrandir Medium</vt: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Graham</dc:creator>
  <cp:lastModifiedBy>Eric Liaw</cp:lastModifiedBy>
  <cp:revision>68</cp:revision>
  <dcterms:created xsi:type="dcterms:W3CDTF">2021-08-30T06:31:59Z</dcterms:created>
  <dcterms:modified xsi:type="dcterms:W3CDTF">2025-09-02T01:15:47Z</dcterms:modified>
</cp:coreProperties>
</file>