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Lst>
  <p:sldSz cy="91440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3" roundtripDataSignature="AMtx7mhfKJSD6o7T3eut9L4GvQjgk8t/c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customschemas.google.com/relationships/presentationmetadata" Target="metadata"/><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2143125" y="685800"/>
            <a:ext cx="257175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8" name="Google Shape;98;p2:notes"/>
          <p:cNvSpPr/>
          <p:nvPr>
            <p:ph idx="2" type="sldImg"/>
          </p:nvPr>
        </p:nvSpPr>
        <p:spPr>
          <a:xfrm>
            <a:off x="2143125" y="685800"/>
            <a:ext cx="257175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2" name="Google Shape;122;p3:notes"/>
          <p:cNvSpPr/>
          <p:nvPr>
            <p:ph idx="2" type="sldImg"/>
          </p:nvPr>
        </p:nvSpPr>
        <p:spPr>
          <a:xfrm>
            <a:off x="2143125" y="685800"/>
            <a:ext cx="257175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8" name="Google Shape;148;p4:notes"/>
          <p:cNvSpPr/>
          <p:nvPr>
            <p:ph idx="2" type="sldImg"/>
          </p:nvPr>
        </p:nvSpPr>
        <p:spPr>
          <a:xfrm>
            <a:off x="2143125" y="685800"/>
            <a:ext cx="257175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74" name="Google Shape;174;p5:notes"/>
          <p:cNvSpPr/>
          <p:nvPr>
            <p:ph idx="2" type="sldImg"/>
          </p:nvPr>
        </p:nvSpPr>
        <p:spPr>
          <a:xfrm>
            <a:off x="2143125" y="685800"/>
            <a:ext cx="257175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94" name="Google Shape;194;p6:notes"/>
          <p:cNvSpPr/>
          <p:nvPr>
            <p:ph idx="2" type="sldImg"/>
          </p:nvPr>
        </p:nvSpPr>
        <p:spPr>
          <a:xfrm>
            <a:off x="2143125" y="685800"/>
            <a:ext cx="257175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15" name="Google Shape;215;p7:notes"/>
          <p:cNvSpPr/>
          <p:nvPr>
            <p:ph idx="2" type="sldImg"/>
          </p:nvPr>
        </p:nvSpPr>
        <p:spPr>
          <a:xfrm>
            <a:off x="2143125" y="685800"/>
            <a:ext cx="257175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36" name="Google Shape;236;p8:notes"/>
          <p:cNvSpPr/>
          <p:nvPr>
            <p:ph idx="2" type="sldImg"/>
          </p:nvPr>
        </p:nvSpPr>
        <p:spPr>
          <a:xfrm>
            <a:off x="2143125" y="685800"/>
            <a:ext cx="257175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10"/>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10"/>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 name="Google Shape;14;p10"/>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9"/>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9"/>
          <p:cNvSpPr txBox="1"/>
          <p:nvPr>
            <p:ph idx="1" type="body"/>
          </p:nvPr>
        </p:nvSpPr>
        <p:spPr>
          <a:xfrm rot="5400000">
            <a:off x="528108" y="2377546"/>
            <a:ext cx="5801784" cy="59150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1" name="Google Shape;71;p19"/>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9"/>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9"/>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0"/>
          <p:cNvSpPr txBox="1"/>
          <p:nvPr>
            <p:ph type="title"/>
          </p:nvPr>
        </p:nvSpPr>
        <p:spPr>
          <a:xfrm rot="5400000">
            <a:off x="1772577" y="3622015"/>
            <a:ext cx="7749117" cy="147875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0"/>
          <p:cNvSpPr txBox="1"/>
          <p:nvPr>
            <p:ph idx="1" type="body"/>
          </p:nvPr>
        </p:nvSpPr>
        <p:spPr>
          <a:xfrm rot="5400000">
            <a:off x="-1227798" y="2186121"/>
            <a:ext cx="7749117" cy="435054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77" name="Google Shape;77;p20"/>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20"/>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20"/>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1"/>
          <p:cNvSpPr txBox="1"/>
          <p:nvPr>
            <p:ph type="ctrTitle"/>
          </p:nvPr>
        </p:nvSpPr>
        <p:spPr>
          <a:xfrm>
            <a:off x="514350" y="1496484"/>
            <a:ext cx="5829300" cy="3183467"/>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500"/>
              <a:buFont typeface="Calibri"/>
              <a:buNone/>
              <a:defRPr sz="45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11"/>
          <p:cNvSpPr txBox="1"/>
          <p:nvPr>
            <p:ph idx="1" type="subTitle"/>
          </p:nvPr>
        </p:nvSpPr>
        <p:spPr>
          <a:xfrm>
            <a:off x="857250" y="4802717"/>
            <a:ext cx="5143500" cy="2207683"/>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dk1"/>
              </a:buClr>
              <a:buSzPts val="1800"/>
              <a:buNone/>
              <a:defRPr sz="1800">
                <a:latin typeface="Arial"/>
                <a:ea typeface="Arial"/>
                <a:cs typeface="Arial"/>
                <a:sym typeface="Aria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8" name="Google Shape;18;p11"/>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1"/>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1"/>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2"/>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12"/>
          <p:cNvSpPr txBox="1"/>
          <p:nvPr>
            <p:ph idx="1" type="body"/>
          </p:nvPr>
        </p:nvSpPr>
        <p:spPr>
          <a:xfrm>
            <a:off x="471488" y="2434167"/>
            <a:ext cx="5915025"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4" name="Google Shape;24;p12"/>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2"/>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2"/>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3"/>
          <p:cNvSpPr txBox="1"/>
          <p:nvPr>
            <p:ph type="title"/>
          </p:nvPr>
        </p:nvSpPr>
        <p:spPr>
          <a:xfrm>
            <a:off x="467916" y="2279653"/>
            <a:ext cx="5915025" cy="3803649"/>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500"/>
              <a:buFont typeface="Calibri"/>
              <a:buNone/>
              <a:defRPr sz="45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3"/>
          <p:cNvSpPr txBox="1"/>
          <p:nvPr>
            <p:ph idx="1" type="body"/>
          </p:nvPr>
        </p:nvSpPr>
        <p:spPr>
          <a:xfrm>
            <a:off x="467916" y="6119286"/>
            <a:ext cx="5915025" cy="200024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sz="1800">
                <a:solidFill>
                  <a:schemeClr val="dk1"/>
                </a:solidFill>
                <a:latin typeface="Arial"/>
                <a:ea typeface="Arial"/>
                <a:cs typeface="Arial"/>
                <a:sym typeface="Aria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30" name="Google Shape;30;p13"/>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3"/>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3"/>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4"/>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4"/>
          <p:cNvSpPr txBox="1"/>
          <p:nvPr>
            <p:ph idx="1" type="body"/>
          </p:nvPr>
        </p:nvSpPr>
        <p:spPr>
          <a:xfrm>
            <a:off x="471488" y="2434167"/>
            <a:ext cx="2914650"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6" name="Google Shape;36;p14"/>
          <p:cNvSpPr txBox="1"/>
          <p:nvPr>
            <p:ph idx="2" type="body"/>
          </p:nvPr>
        </p:nvSpPr>
        <p:spPr>
          <a:xfrm>
            <a:off x="3471863" y="2434167"/>
            <a:ext cx="2914650" cy="5801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7" name="Google Shape;37;p14"/>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4"/>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14"/>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5"/>
          <p:cNvSpPr txBox="1"/>
          <p:nvPr>
            <p:ph type="title"/>
          </p:nvPr>
        </p:nvSpPr>
        <p:spPr>
          <a:xfrm>
            <a:off x="472381"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5"/>
          <p:cNvSpPr txBox="1"/>
          <p:nvPr>
            <p:ph idx="1" type="body"/>
          </p:nvPr>
        </p:nvSpPr>
        <p:spPr>
          <a:xfrm>
            <a:off x="472381" y="2241551"/>
            <a:ext cx="2901255"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atin typeface="Arial"/>
                <a:ea typeface="Arial"/>
                <a:cs typeface="Arial"/>
                <a:sym typeface="Arial"/>
              </a:defRPr>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3" name="Google Shape;43;p15"/>
          <p:cNvSpPr txBox="1"/>
          <p:nvPr>
            <p:ph idx="2" type="body"/>
          </p:nvPr>
        </p:nvSpPr>
        <p:spPr>
          <a:xfrm>
            <a:off x="472381" y="3340100"/>
            <a:ext cx="2901255"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4" name="Google Shape;44;p15"/>
          <p:cNvSpPr txBox="1"/>
          <p:nvPr>
            <p:ph idx="3" type="body"/>
          </p:nvPr>
        </p:nvSpPr>
        <p:spPr>
          <a:xfrm>
            <a:off x="3471863" y="2241551"/>
            <a:ext cx="2915543" cy="109854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atin typeface="Arial"/>
                <a:ea typeface="Arial"/>
                <a:cs typeface="Arial"/>
                <a:sym typeface="Arial"/>
              </a:defRPr>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5" name="Google Shape;45;p15"/>
          <p:cNvSpPr txBox="1"/>
          <p:nvPr>
            <p:ph idx="4" type="body"/>
          </p:nvPr>
        </p:nvSpPr>
        <p:spPr>
          <a:xfrm>
            <a:off x="3471863" y="3340100"/>
            <a:ext cx="2915543" cy="491278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atin typeface="Arial"/>
                <a:ea typeface="Arial"/>
                <a:cs typeface="Arial"/>
                <a:sym typeface="Arial"/>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6" name="Google Shape;46;p15"/>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5"/>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5"/>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6"/>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6"/>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6"/>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6"/>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7"/>
          <p:cNvSpPr txBox="1"/>
          <p:nvPr>
            <p:ph type="title"/>
          </p:nvPr>
        </p:nvSpPr>
        <p:spPr>
          <a:xfrm>
            <a:off x="472381" y="609600"/>
            <a:ext cx="2211884"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7"/>
          <p:cNvSpPr txBox="1"/>
          <p:nvPr>
            <p:ph idx="1" type="body"/>
          </p:nvPr>
        </p:nvSpPr>
        <p:spPr>
          <a:xfrm>
            <a:off x="2915543" y="1316569"/>
            <a:ext cx="3471863" cy="6498167"/>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750"/>
              </a:spcBef>
              <a:spcAft>
                <a:spcPts val="0"/>
              </a:spcAft>
              <a:buClr>
                <a:schemeClr val="dk1"/>
              </a:buClr>
              <a:buSzPts val="2400"/>
              <a:buChar char="•"/>
              <a:defRPr sz="2400">
                <a:latin typeface="Arial"/>
                <a:ea typeface="Arial"/>
                <a:cs typeface="Arial"/>
                <a:sym typeface="Arial"/>
              </a:defRPr>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57" name="Google Shape;57;p17"/>
          <p:cNvSpPr txBox="1"/>
          <p:nvPr>
            <p:ph idx="2" type="body"/>
          </p:nvPr>
        </p:nvSpPr>
        <p:spPr>
          <a:xfrm>
            <a:off x="472381" y="2743200"/>
            <a:ext cx="2211884"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atin typeface="Arial"/>
                <a:ea typeface="Arial"/>
                <a:cs typeface="Arial"/>
                <a:sym typeface="Arial"/>
              </a:defRPr>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58" name="Google Shape;58;p17"/>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7"/>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7"/>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8"/>
          <p:cNvSpPr txBox="1"/>
          <p:nvPr>
            <p:ph type="title"/>
          </p:nvPr>
        </p:nvSpPr>
        <p:spPr>
          <a:xfrm>
            <a:off x="472381" y="609600"/>
            <a:ext cx="2211884" cy="2133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400"/>
              <a:buFont typeface="Calibri"/>
              <a:buNone/>
              <a:defRPr sz="2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8"/>
          <p:cNvSpPr/>
          <p:nvPr>
            <p:ph idx="2" type="pic"/>
          </p:nvPr>
        </p:nvSpPr>
        <p:spPr>
          <a:xfrm>
            <a:off x="2915543" y="1316569"/>
            <a:ext cx="3471863" cy="6498167"/>
          </a:xfrm>
          <a:prstGeom prst="rect">
            <a:avLst/>
          </a:prstGeom>
          <a:noFill/>
          <a:ln>
            <a:noFill/>
          </a:ln>
        </p:spPr>
      </p:sp>
      <p:sp>
        <p:nvSpPr>
          <p:cNvPr id="64" name="Google Shape;64;p18"/>
          <p:cNvSpPr txBox="1"/>
          <p:nvPr>
            <p:ph idx="1" type="body"/>
          </p:nvPr>
        </p:nvSpPr>
        <p:spPr>
          <a:xfrm>
            <a:off x="472381" y="2743200"/>
            <a:ext cx="2211884" cy="508211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200"/>
              <a:buNone/>
              <a:defRPr sz="1200">
                <a:latin typeface="Arial"/>
                <a:ea typeface="Arial"/>
                <a:cs typeface="Arial"/>
                <a:sym typeface="Arial"/>
              </a:defRPr>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65" name="Google Shape;65;p18"/>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8"/>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8"/>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1pPr>
            <a:lvl2pPr indent="0" lvl="1"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2pPr>
            <a:lvl3pPr indent="0" lvl="2"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3pPr>
            <a:lvl4pPr indent="0" lvl="3"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4pPr>
            <a:lvl5pPr indent="0" lvl="4"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5pPr>
            <a:lvl6pPr indent="0" lvl="5"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6pPr>
            <a:lvl7pPr indent="0" lvl="6"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7pPr>
            <a:lvl8pPr indent="0" lvl="7"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8pPr>
            <a:lvl9pPr indent="0" lvl="8" marL="0" algn="r">
              <a:lnSpc>
                <a:spcPct val="100000"/>
              </a:lnSpc>
              <a:spcBef>
                <a:spcPts val="0"/>
              </a:spcBef>
              <a:spcAft>
                <a:spcPts val="0"/>
              </a:spcAft>
              <a:buSzPts val="900"/>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
          <p:cNvSpPr txBox="1"/>
          <p:nvPr>
            <p:ph type="title"/>
          </p:nvPr>
        </p:nvSpPr>
        <p:spPr>
          <a:xfrm>
            <a:off x="471488" y="486836"/>
            <a:ext cx="5915025" cy="1767417"/>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9"/>
          <p:cNvSpPr txBox="1"/>
          <p:nvPr>
            <p:ph idx="1" type="body"/>
          </p:nvPr>
        </p:nvSpPr>
        <p:spPr>
          <a:xfrm>
            <a:off x="471488" y="2434167"/>
            <a:ext cx="5915025" cy="5801784"/>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8" name="Google Shape;8;p9"/>
          <p:cNvSpPr txBox="1"/>
          <p:nvPr>
            <p:ph idx="10" type="dt"/>
          </p:nvPr>
        </p:nvSpPr>
        <p:spPr>
          <a:xfrm>
            <a:off x="471488" y="8475136"/>
            <a:ext cx="1543050" cy="48683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9"/>
          <p:cNvSpPr txBox="1"/>
          <p:nvPr>
            <p:ph idx="11" type="ftr"/>
          </p:nvPr>
        </p:nvSpPr>
        <p:spPr>
          <a:xfrm>
            <a:off x="2271713" y="8475136"/>
            <a:ext cx="2314575" cy="48683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9"/>
          <p:cNvSpPr txBox="1"/>
          <p:nvPr>
            <p:ph idx="12" type="sldNum"/>
          </p:nvPr>
        </p:nvSpPr>
        <p:spPr>
          <a:xfrm>
            <a:off x="4843463" y="8475136"/>
            <a:ext cx="1543050" cy="48683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AU"/>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pmisydney.org/static/uploaded/Files/Documents/governance/PMI_Sydney_Bylaws_2021.pdf" TargetMode="External"/><Relationship Id="rId4" Type="http://schemas.openxmlformats.org/officeDocument/2006/relationships/hyperlink" Target="https://pmisydney.org/static/uploaded/Files/Documents/governance/00_-_20220225_Chapter_Handbook.pdf" TargetMode="External"/><Relationship Id="rId9" Type="http://schemas.openxmlformats.org/officeDocument/2006/relationships/hyperlink" Target="mailto:nc@pmisydney.org" TargetMode="External"/><Relationship Id="rId5" Type="http://schemas.openxmlformats.org/officeDocument/2006/relationships/hyperlink" Target="https://www.pmi.org/-/media/pmi/documents/public/pdf/ethics/pmi-code-of-ethics.pdf?v=6af21906-e593-4b63-8cee-abeb4137f41d&amp;sc_lang_temp=en" TargetMode="External"/><Relationship Id="rId6" Type="http://schemas.openxmlformats.org/officeDocument/2006/relationships/hyperlink" Target="mailto:nc@pmisydney.org" TargetMode="External"/><Relationship Id="rId7" Type="http://schemas.openxmlformats.org/officeDocument/2006/relationships/hyperlink" Target="mailto:nc@pmisydney.org" TargetMode="External"/><Relationship Id="rId8"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mailto:nc@pmisydney.org" TargetMode="External"/><Relationship Id="rId4" Type="http://schemas.openxmlformats.org/officeDocument/2006/relationships/image" Target="../media/image1.png"/><Relationship Id="rId5" Type="http://schemas.openxmlformats.org/officeDocument/2006/relationships/hyperlink" Target="mailto:nc@pmisydney.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hyperlink" Target="mailto:nc@pmisydney.org" TargetMode="External"/><Relationship Id="rId5" Type="http://schemas.openxmlformats.org/officeDocument/2006/relationships/hyperlink" Target="mailto:nc@pmisydney.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hyperlink" Target="mailto:nc@pmisydney.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hyperlink" Target="mailto:nc@pmisydney.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hyperlink" Target="mailto:nc@pmisydney.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hyperlink" Target="mailto:nc@pmisydney.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mailto:nc@pmisydney.org" TargetMode="External"/><Relationship Id="rId4" Type="http://schemas.openxmlformats.org/officeDocument/2006/relationships/image" Target="../media/image1.png"/><Relationship Id="rId5" Type="http://schemas.openxmlformats.org/officeDocument/2006/relationships/hyperlink" Target="mailto:nc@pmisydney.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0" y="1979260"/>
            <a:ext cx="6876000" cy="6822375"/>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sp>
        <p:nvSpPr>
          <p:cNvPr id="85" name="Google Shape;85;p1"/>
          <p:cNvSpPr/>
          <p:nvPr/>
        </p:nvSpPr>
        <p:spPr>
          <a:xfrm>
            <a:off x="187392" y="7943849"/>
            <a:ext cx="6516000" cy="648000"/>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86" name="Google Shape;86;p1"/>
          <p:cNvSpPr/>
          <p:nvPr/>
        </p:nvSpPr>
        <p:spPr>
          <a:xfrm>
            <a:off x="187392" y="2145112"/>
            <a:ext cx="6516000" cy="5701219"/>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87" name="Google Shape;87;p1"/>
          <p:cNvSpPr/>
          <p:nvPr/>
        </p:nvSpPr>
        <p:spPr>
          <a:xfrm>
            <a:off x="81000" y="2120160"/>
            <a:ext cx="6696000" cy="6452400"/>
          </a:xfrm>
          <a:prstGeom prst="rect">
            <a:avLst/>
          </a:prstGeom>
          <a:noFill/>
          <a:ln>
            <a:noFill/>
          </a:ln>
        </p:spPr>
        <p:txBody>
          <a:bodyPr anchorCtr="0" anchor="t" bIns="144000" lIns="144000" spcFirstLastPara="1" rIns="0" wrap="square" tIns="144000">
            <a:noAutofit/>
          </a:bodyPr>
          <a:lstStyle/>
          <a:p>
            <a:pPr indent="0" lvl="0" marL="0" marR="356870" rtl="0" algn="l">
              <a:lnSpc>
                <a:spcPct val="100000"/>
              </a:lnSpc>
              <a:spcBef>
                <a:spcPts val="0"/>
              </a:spcBef>
              <a:spcAft>
                <a:spcPts val="0"/>
              </a:spcAft>
              <a:buClr>
                <a:srgbClr val="000000"/>
              </a:buClr>
              <a:buSzPts val="1600"/>
              <a:buFont typeface="Arial"/>
              <a:buNone/>
            </a:pPr>
            <a:r>
              <a:rPr b="0" i="0" lang="en-AU" sz="1600" u="none" cap="none" strike="noStrike">
                <a:solidFill>
                  <a:schemeClr val="dk1"/>
                </a:solidFill>
                <a:latin typeface="Arial"/>
                <a:ea typeface="Arial"/>
                <a:cs typeface="Arial"/>
                <a:sym typeface="Arial"/>
              </a:rPr>
              <a:t>Thank you for your interest in the PMI Sydney Chapter. We are delighted that you want to get involved and contribute more actively to the Chapter.</a:t>
            </a:r>
            <a:endParaRPr b="0" i="0" sz="1600" u="none" cap="none" strike="noStrike">
              <a:solidFill>
                <a:schemeClr val="dk1"/>
              </a:solidFill>
              <a:latin typeface="Arial"/>
              <a:ea typeface="Arial"/>
              <a:cs typeface="Arial"/>
              <a:sym typeface="Arial"/>
            </a:endParaRPr>
          </a:p>
          <a:p>
            <a:pPr indent="0" lvl="0" marL="0" marR="356870" rtl="0" algn="just">
              <a:lnSpc>
                <a:spcPct val="100000"/>
              </a:lnSpc>
              <a:spcBef>
                <a:spcPts val="1200"/>
              </a:spcBef>
              <a:spcAft>
                <a:spcPts val="0"/>
              </a:spcAft>
              <a:buClr>
                <a:srgbClr val="000000"/>
              </a:buClr>
              <a:buSzPts val="1600"/>
              <a:buFont typeface="Arial"/>
              <a:buNone/>
            </a:pPr>
            <a:r>
              <a:rPr b="0" i="0" lang="en-AU" sz="1600" u="none" cap="none" strike="noStrike">
                <a:solidFill>
                  <a:schemeClr val="dk1"/>
                </a:solidFill>
                <a:latin typeface="Arial"/>
                <a:ea typeface="Arial"/>
                <a:cs typeface="Arial"/>
                <a:sym typeface="Arial"/>
              </a:rPr>
              <a:t>At this point you should have now:</a:t>
            </a:r>
            <a:endParaRPr b="0" i="0" sz="1400" u="none" cap="none" strike="noStrike">
              <a:solidFill>
                <a:srgbClr val="000000"/>
              </a:solidFill>
              <a:latin typeface="Arial"/>
              <a:ea typeface="Arial"/>
              <a:cs typeface="Arial"/>
              <a:sym typeface="Arial"/>
            </a:endParaRPr>
          </a:p>
          <a:p>
            <a:pPr indent="-285750" lvl="0" marL="558800" marR="356870" rtl="0" algn="just">
              <a:lnSpc>
                <a:spcPct val="100000"/>
              </a:lnSpc>
              <a:spcBef>
                <a:spcPts val="1200"/>
              </a:spcBef>
              <a:spcAft>
                <a:spcPts val="0"/>
              </a:spcAft>
              <a:buClr>
                <a:srgbClr val="FF610F"/>
              </a:buClr>
              <a:buSzPts val="1750"/>
              <a:buFont typeface="Noto Sans Symbols"/>
              <a:buChar char="🗹"/>
            </a:pPr>
            <a:r>
              <a:rPr b="0" i="0" lang="en-AU" sz="1400" u="none" cap="none" strike="noStrike">
                <a:solidFill>
                  <a:schemeClr val="dk1"/>
                </a:solidFill>
                <a:latin typeface="Arial"/>
                <a:ea typeface="Arial"/>
                <a:cs typeface="Arial"/>
                <a:sym typeface="Arial"/>
              </a:rPr>
              <a:t>Read and understood the following Reference Materials:</a:t>
            </a:r>
            <a:endParaRPr b="0" i="0" sz="1400" u="none" cap="none" strike="noStrike">
              <a:solidFill>
                <a:srgbClr val="000000"/>
              </a:solidFill>
              <a:latin typeface="Arial"/>
              <a:ea typeface="Arial"/>
              <a:cs typeface="Arial"/>
              <a:sym typeface="Arial"/>
            </a:endParaRPr>
          </a:p>
          <a:p>
            <a:pPr indent="-285750" lvl="1" marL="1016000" marR="356870" rtl="0" algn="just">
              <a:lnSpc>
                <a:spcPct val="100000"/>
              </a:lnSpc>
              <a:spcBef>
                <a:spcPts val="1200"/>
              </a:spcBef>
              <a:spcAft>
                <a:spcPts val="0"/>
              </a:spcAft>
              <a:buClr>
                <a:srgbClr val="4F17A8"/>
              </a:buClr>
              <a:buSzPts val="1400"/>
              <a:buFont typeface="Arial"/>
              <a:buChar char="•"/>
            </a:pPr>
            <a:r>
              <a:rPr b="0" i="0" lang="en-AU" sz="1400" u="sng" cap="none" strike="noStrike">
                <a:solidFill>
                  <a:schemeClr val="dk1"/>
                </a:solidFill>
                <a:latin typeface="Arial"/>
                <a:ea typeface="Arial"/>
                <a:cs typeface="Arial"/>
                <a:sym typeface="Arial"/>
                <a:hlinkClick r:id="rId3">
                  <a:extLst>
                    <a:ext uri="{A12FA001-AC4F-418D-AE19-62706E023703}">
                      <ahyp:hlinkClr val="tx"/>
                    </a:ext>
                  </a:extLst>
                </a:hlinkClick>
              </a:rPr>
              <a:t>PMI Sydney Chapter Bylaws</a:t>
            </a:r>
            <a:endParaRPr b="0" i="0" sz="1400" u="none" cap="none" strike="noStrike">
              <a:solidFill>
                <a:schemeClr val="dk1"/>
              </a:solidFill>
              <a:latin typeface="Arial"/>
              <a:ea typeface="Arial"/>
              <a:cs typeface="Arial"/>
              <a:sym typeface="Arial"/>
            </a:endParaRPr>
          </a:p>
          <a:p>
            <a:pPr indent="-285750" lvl="1" marL="1016000" marR="356870" rtl="0" algn="just">
              <a:lnSpc>
                <a:spcPct val="100000"/>
              </a:lnSpc>
              <a:spcBef>
                <a:spcPts val="1200"/>
              </a:spcBef>
              <a:spcAft>
                <a:spcPts val="0"/>
              </a:spcAft>
              <a:buClr>
                <a:srgbClr val="4F17A8"/>
              </a:buClr>
              <a:buSzPts val="1400"/>
              <a:buFont typeface="Arial"/>
              <a:buChar char="•"/>
            </a:pPr>
            <a:r>
              <a:rPr b="0" i="0" lang="en-AU" sz="1400" u="sng" cap="none" strike="noStrike">
                <a:solidFill>
                  <a:schemeClr val="dk1"/>
                </a:solidFill>
                <a:latin typeface="Arial"/>
                <a:ea typeface="Arial"/>
                <a:cs typeface="Arial"/>
                <a:sym typeface="Arial"/>
                <a:hlinkClick r:id="rId4">
                  <a:extLst>
                    <a:ext uri="{A12FA001-AC4F-418D-AE19-62706E023703}">
                      <ahyp:hlinkClr val="tx"/>
                    </a:ext>
                  </a:extLst>
                </a:hlinkClick>
              </a:rPr>
              <a:t>PMI Sydney Chapter Handbook</a:t>
            </a:r>
            <a:endParaRPr b="0" i="0" sz="1400" u="none" cap="none" strike="noStrike">
              <a:solidFill>
                <a:schemeClr val="dk1"/>
              </a:solidFill>
              <a:latin typeface="Arial"/>
              <a:ea typeface="Arial"/>
              <a:cs typeface="Arial"/>
              <a:sym typeface="Arial"/>
            </a:endParaRPr>
          </a:p>
          <a:p>
            <a:pPr indent="-285750" lvl="1" marL="1016000" marR="356870" rtl="0" algn="just">
              <a:lnSpc>
                <a:spcPct val="100000"/>
              </a:lnSpc>
              <a:spcBef>
                <a:spcPts val="1200"/>
              </a:spcBef>
              <a:spcAft>
                <a:spcPts val="0"/>
              </a:spcAft>
              <a:buClr>
                <a:srgbClr val="4F17A8"/>
              </a:buClr>
              <a:buSzPts val="1400"/>
              <a:buFont typeface="Arial"/>
              <a:buChar char="•"/>
            </a:pPr>
            <a:r>
              <a:rPr b="0" i="0" lang="en-AU" sz="1400" u="sng" cap="none" strike="noStrike">
                <a:solidFill>
                  <a:schemeClr val="dk1"/>
                </a:solidFill>
                <a:latin typeface="Arial"/>
                <a:ea typeface="Arial"/>
                <a:cs typeface="Arial"/>
                <a:sym typeface="Arial"/>
                <a:hlinkClick r:id="rId5">
                  <a:extLst>
                    <a:ext uri="{A12FA001-AC4F-418D-AE19-62706E023703}">
                      <ahyp:hlinkClr val="tx"/>
                    </a:ext>
                  </a:extLst>
                </a:hlinkClick>
              </a:rPr>
              <a:t>PMI Code of Ethics and Professional Conduct</a:t>
            </a:r>
            <a:endParaRPr b="0" i="0" sz="1400" u="none" cap="none" strike="noStrike">
              <a:solidFill>
                <a:schemeClr val="dk1"/>
              </a:solidFill>
              <a:latin typeface="Arial"/>
              <a:ea typeface="Arial"/>
              <a:cs typeface="Arial"/>
              <a:sym typeface="Arial"/>
            </a:endParaRPr>
          </a:p>
          <a:p>
            <a:pPr indent="-285750" lvl="0" marL="558800" marR="356870" rtl="0" algn="just">
              <a:lnSpc>
                <a:spcPct val="100000"/>
              </a:lnSpc>
              <a:spcBef>
                <a:spcPts val="1200"/>
              </a:spcBef>
              <a:spcAft>
                <a:spcPts val="0"/>
              </a:spcAft>
              <a:buClr>
                <a:srgbClr val="FF610F"/>
              </a:buClr>
              <a:buSzPts val="1750"/>
              <a:buFont typeface="Noto Sans Symbols"/>
              <a:buChar char="🗹"/>
            </a:pPr>
            <a:r>
              <a:rPr b="0" i="0" lang="en-AU" sz="1400" u="none" cap="none" strike="noStrike">
                <a:solidFill>
                  <a:schemeClr val="dk1"/>
                </a:solidFill>
                <a:latin typeface="Arial"/>
                <a:ea typeface="Arial"/>
                <a:cs typeface="Arial"/>
                <a:sym typeface="Arial"/>
              </a:rPr>
              <a:t>Completed and passed the self-assessment including:</a:t>
            </a:r>
            <a:endParaRPr b="0" i="0" sz="1400" u="none" cap="none" strike="noStrike">
              <a:solidFill>
                <a:srgbClr val="000000"/>
              </a:solidFill>
              <a:latin typeface="Arial"/>
              <a:ea typeface="Arial"/>
              <a:cs typeface="Arial"/>
              <a:sym typeface="Arial"/>
            </a:endParaRPr>
          </a:p>
          <a:p>
            <a:pPr indent="-285750" lvl="1" marL="1016000" marR="356870" rtl="0" algn="just">
              <a:lnSpc>
                <a:spcPct val="100000"/>
              </a:lnSpc>
              <a:spcBef>
                <a:spcPts val="1200"/>
              </a:spcBef>
              <a:spcAft>
                <a:spcPts val="0"/>
              </a:spcAft>
              <a:buClr>
                <a:srgbClr val="4F17A8"/>
              </a:buClr>
              <a:buSzPts val="1400"/>
              <a:buFont typeface="Arial"/>
              <a:buChar char="•"/>
            </a:pPr>
            <a:r>
              <a:rPr b="0" i="0" lang="en-AU" sz="1400" u="none" cap="none" strike="noStrike">
                <a:solidFill>
                  <a:schemeClr val="dk1"/>
                </a:solidFill>
                <a:latin typeface="Arial"/>
                <a:ea typeface="Arial"/>
                <a:cs typeface="Arial"/>
                <a:sym typeface="Arial"/>
              </a:rPr>
              <a:t>Acceptance of the Commitments of Office</a:t>
            </a:r>
            <a:endParaRPr b="0" i="0" sz="1400" u="none" cap="none" strike="noStrike">
              <a:solidFill>
                <a:srgbClr val="000000"/>
              </a:solidFill>
              <a:latin typeface="Arial"/>
              <a:ea typeface="Arial"/>
              <a:cs typeface="Arial"/>
              <a:sym typeface="Arial"/>
            </a:endParaRPr>
          </a:p>
          <a:p>
            <a:pPr indent="-285750" lvl="1" marL="1016000" marR="356870" rtl="0" algn="just">
              <a:lnSpc>
                <a:spcPct val="100000"/>
              </a:lnSpc>
              <a:spcBef>
                <a:spcPts val="1200"/>
              </a:spcBef>
              <a:spcAft>
                <a:spcPts val="0"/>
              </a:spcAft>
              <a:buClr>
                <a:srgbClr val="4F17A8"/>
              </a:buClr>
              <a:buSzPts val="1400"/>
              <a:buFont typeface="Arial"/>
              <a:buChar char="•"/>
            </a:pPr>
            <a:r>
              <a:rPr b="0" i="0" lang="en-AU" sz="1400" u="none" cap="none" strike="noStrike">
                <a:solidFill>
                  <a:schemeClr val="dk1"/>
                </a:solidFill>
                <a:latin typeface="Arial"/>
                <a:ea typeface="Arial"/>
                <a:cs typeface="Arial"/>
                <a:sym typeface="Arial"/>
              </a:rPr>
              <a:t>Agreement to the rules of Nomination</a:t>
            </a:r>
            <a:endParaRPr b="0" i="0" sz="1400" u="none" cap="none" strike="noStrike">
              <a:solidFill>
                <a:srgbClr val="000000"/>
              </a:solidFill>
              <a:latin typeface="Arial"/>
              <a:ea typeface="Arial"/>
              <a:cs typeface="Arial"/>
              <a:sym typeface="Arial"/>
            </a:endParaRPr>
          </a:p>
          <a:p>
            <a:pPr indent="-285750" lvl="1" marL="1016000" marR="356870" rtl="0" algn="just">
              <a:lnSpc>
                <a:spcPct val="100000"/>
              </a:lnSpc>
              <a:spcBef>
                <a:spcPts val="1200"/>
              </a:spcBef>
              <a:spcAft>
                <a:spcPts val="0"/>
              </a:spcAft>
              <a:buClr>
                <a:srgbClr val="4F17A8"/>
              </a:buClr>
              <a:buSzPts val="1400"/>
              <a:buFont typeface="Arial"/>
              <a:buChar char="•"/>
            </a:pPr>
            <a:r>
              <a:rPr b="0" i="0" lang="en-AU" sz="1400" u="none" cap="none" strike="noStrike">
                <a:solidFill>
                  <a:schemeClr val="dk1"/>
                </a:solidFill>
                <a:latin typeface="Arial"/>
                <a:ea typeface="Arial"/>
                <a:cs typeface="Arial"/>
                <a:sym typeface="Arial"/>
              </a:rPr>
              <a:t>Demonstration of Desirable Criteria</a:t>
            </a:r>
            <a:endParaRPr b="0" i="0" sz="1600" u="none" cap="none" strike="noStrike">
              <a:solidFill>
                <a:schemeClr val="dk1"/>
              </a:solidFill>
              <a:latin typeface="Arial"/>
              <a:ea typeface="Arial"/>
              <a:cs typeface="Arial"/>
              <a:sym typeface="Arial"/>
            </a:endParaRPr>
          </a:p>
          <a:p>
            <a:pPr indent="0" lvl="0" marL="0" marR="356870" rtl="0" algn="just">
              <a:lnSpc>
                <a:spcPct val="100000"/>
              </a:lnSpc>
              <a:spcBef>
                <a:spcPts val="1200"/>
              </a:spcBef>
              <a:spcAft>
                <a:spcPts val="0"/>
              </a:spcAft>
              <a:buClr>
                <a:srgbClr val="000000"/>
              </a:buClr>
              <a:buSzPts val="1400"/>
              <a:buFont typeface="Arial"/>
              <a:buNone/>
            </a:pPr>
            <a:r>
              <a:rPr b="0" i="0" lang="en-AU" sz="1400" u="none" cap="none" strike="noStrike">
                <a:solidFill>
                  <a:schemeClr val="dk1"/>
                </a:solidFill>
                <a:latin typeface="Arial"/>
                <a:ea typeface="Arial"/>
                <a:cs typeface="Arial"/>
                <a:sym typeface="Arial"/>
              </a:rPr>
              <a:t>Please complete the </a:t>
            </a:r>
            <a:r>
              <a:rPr b="1" i="0" lang="en-AU" sz="1400" u="none" cap="none" strike="noStrike">
                <a:solidFill>
                  <a:schemeClr val="dk1"/>
                </a:solidFill>
                <a:latin typeface="Arial"/>
                <a:ea typeface="Arial"/>
                <a:cs typeface="Arial"/>
                <a:sym typeface="Arial"/>
              </a:rPr>
              <a:t>Nomination Form </a:t>
            </a:r>
            <a:r>
              <a:rPr b="0" i="0" lang="en-AU" sz="1400" u="none" cap="none" strike="noStrike">
                <a:solidFill>
                  <a:schemeClr val="dk1"/>
                </a:solidFill>
                <a:latin typeface="Arial"/>
                <a:ea typeface="Arial"/>
                <a:cs typeface="Arial"/>
                <a:sym typeface="Arial"/>
              </a:rPr>
              <a:t>and provide all the requested  documentation before the </a:t>
            </a:r>
            <a:r>
              <a:rPr b="1" i="0" lang="en-AU" sz="1400" u="none" cap="none" strike="noStrike">
                <a:solidFill>
                  <a:schemeClr val="dk1"/>
                </a:solidFill>
                <a:latin typeface="Arial"/>
                <a:ea typeface="Arial"/>
                <a:cs typeface="Arial"/>
                <a:sym typeface="Arial"/>
              </a:rPr>
              <a:t>“Call for Nominations” </a:t>
            </a:r>
            <a:r>
              <a:rPr b="0" i="0" lang="en-AU" sz="1400" u="none" cap="none" strike="noStrike">
                <a:solidFill>
                  <a:schemeClr val="dk1"/>
                </a:solidFill>
                <a:latin typeface="Arial"/>
                <a:ea typeface="Arial"/>
                <a:cs typeface="Arial"/>
                <a:sym typeface="Arial"/>
              </a:rPr>
              <a:t>closes. </a:t>
            </a:r>
            <a:endParaRPr b="0" i="0" sz="1400" u="none" cap="none" strike="noStrike">
              <a:solidFill>
                <a:srgbClr val="000000"/>
              </a:solidFill>
              <a:latin typeface="Arial"/>
              <a:ea typeface="Arial"/>
              <a:cs typeface="Arial"/>
              <a:sym typeface="Arial"/>
            </a:endParaRPr>
          </a:p>
          <a:p>
            <a:pPr indent="0" lvl="0" marL="0" marR="356870" rtl="0" algn="l">
              <a:lnSpc>
                <a:spcPct val="100000"/>
              </a:lnSpc>
              <a:spcBef>
                <a:spcPts val="1200"/>
              </a:spcBef>
              <a:spcAft>
                <a:spcPts val="0"/>
              </a:spcAft>
              <a:buClr>
                <a:srgbClr val="000000"/>
              </a:buClr>
              <a:buSzPts val="1400"/>
              <a:buFont typeface="Arial"/>
              <a:buNone/>
            </a:pPr>
            <a:r>
              <a:rPr b="0" i="0" lang="en-AU" sz="1400" u="none" cap="none" strike="noStrike">
                <a:solidFill>
                  <a:schemeClr val="dk1"/>
                </a:solidFill>
                <a:latin typeface="Arial"/>
                <a:ea typeface="Arial"/>
                <a:cs typeface="Arial"/>
                <a:sym typeface="Arial"/>
              </a:rPr>
              <a:t>All documentation should be provided to the Nominating Committee.</a:t>
            </a:r>
            <a:endParaRPr b="0" i="0" sz="1800" u="none" cap="none" strike="noStrike">
              <a:solidFill>
                <a:schemeClr val="dk1"/>
              </a:solidFill>
              <a:latin typeface="Arial"/>
              <a:ea typeface="Arial"/>
              <a:cs typeface="Arial"/>
              <a:sym typeface="Arial"/>
            </a:endParaRPr>
          </a:p>
          <a:p>
            <a:pPr indent="0" lvl="0" marL="0" marR="356870" rtl="0" algn="l">
              <a:lnSpc>
                <a:spcPct val="100000"/>
              </a:lnSpc>
              <a:spcBef>
                <a:spcPts val="1500"/>
              </a:spcBef>
              <a:spcAft>
                <a:spcPts val="0"/>
              </a:spcAft>
              <a:buClr>
                <a:srgbClr val="000000"/>
              </a:buClr>
              <a:buSzPts val="1600"/>
              <a:buFont typeface="Arial"/>
              <a:buNone/>
            </a:pPr>
            <a:r>
              <a:rPr b="1" i="0" lang="en-AU" sz="1600" u="sng" cap="none" strike="noStrike">
                <a:solidFill>
                  <a:srgbClr val="FF610F"/>
                </a:solidFill>
                <a:latin typeface="Arial"/>
                <a:ea typeface="Arial"/>
                <a:cs typeface="Arial"/>
                <a:sym typeface="Arial"/>
                <a:hlinkClick r:id="rId6">
                  <a:extLst>
                    <a:ext uri="{A12FA001-AC4F-418D-AE19-62706E023703}">
                      <ahyp:hlinkClr val="tx"/>
                    </a:ext>
                  </a:extLst>
                </a:hlinkClick>
              </a:rPr>
              <a:t>PMI Sydney Chapter Nominating Committee  202</a:t>
            </a:r>
            <a:r>
              <a:rPr b="1" i="0" lang="en-AU" sz="1600" u="sng" cap="none" strike="noStrike">
                <a:solidFill>
                  <a:srgbClr val="FF610F"/>
                </a:solidFill>
                <a:latin typeface="Arial"/>
                <a:ea typeface="Arial"/>
                <a:cs typeface="Arial"/>
                <a:sym typeface="Arial"/>
              </a:rPr>
              <a:t>5</a:t>
            </a:r>
            <a:r>
              <a:rPr b="0" i="0" lang="en-AU" sz="1600" u="none" cap="none" strike="noStrike">
                <a:solidFill>
                  <a:srgbClr val="FF610F"/>
                </a:solidFill>
                <a:latin typeface="Arial"/>
                <a:ea typeface="Arial"/>
                <a:cs typeface="Arial"/>
                <a:sym typeface="Arial"/>
              </a:rPr>
              <a:t> </a:t>
            </a:r>
            <a:endParaRPr b="0" i="0" sz="1400" u="none" cap="none" strike="noStrike">
              <a:solidFill>
                <a:srgbClr val="FF610F"/>
              </a:solidFill>
              <a:latin typeface="Arial"/>
              <a:ea typeface="Arial"/>
              <a:cs typeface="Arial"/>
              <a:sym typeface="Arial"/>
            </a:endParaRPr>
          </a:p>
          <a:p>
            <a:pPr indent="0" lvl="0" marL="0" marR="356870" rtl="0" algn="l">
              <a:lnSpc>
                <a:spcPct val="100000"/>
              </a:lnSpc>
              <a:spcBef>
                <a:spcPts val="2100"/>
              </a:spcBef>
              <a:spcAft>
                <a:spcPts val="0"/>
              </a:spcAft>
              <a:buClr>
                <a:srgbClr val="000000"/>
              </a:buClr>
              <a:buSzPts val="1600"/>
              <a:buFont typeface="Arial"/>
              <a:buNone/>
            </a:pPr>
            <a:r>
              <a:rPr b="1" i="0" lang="en-AU" sz="1600" u="none" cap="none" strike="noStrike">
                <a:solidFill>
                  <a:srgbClr val="4F17A8"/>
                </a:solidFill>
                <a:latin typeface="Arial"/>
                <a:ea typeface="Arial"/>
                <a:cs typeface="Arial"/>
                <a:sym typeface="Arial"/>
              </a:rPr>
              <a:t>Questions? </a:t>
            </a:r>
            <a:br>
              <a:rPr b="1" i="0" lang="en-AU" sz="1050" u="none" cap="none" strike="noStrike">
                <a:solidFill>
                  <a:schemeClr val="dk1"/>
                </a:solidFill>
                <a:latin typeface="Arial"/>
                <a:ea typeface="Arial"/>
                <a:cs typeface="Arial"/>
                <a:sym typeface="Arial"/>
              </a:rPr>
            </a:br>
            <a:r>
              <a:rPr b="0" i="0" lang="en-AU" sz="1600" u="none" cap="none" strike="noStrike">
                <a:solidFill>
                  <a:schemeClr val="dk1"/>
                </a:solidFill>
                <a:latin typeface="Arial"/>
                <a:ea typeface="Arial"/>
                <a:cs typeface="Arial"/>
                <a:sym typeface="Arial"/>
              </a:rPr>
              <a:t>Contact the Nominating Committee             </a:t>
            </a:r>
            <a:r>
              <a:rPr b="0" i="0" lang="en-AU" sz="1600" u="sng" cap="none" strike="noStrike">
                <a:solidFill>
                  <a:srgbClr val="FF610F"/>
                </a:solidFill>
                <a:latin typeface="Arial"/>
                <a:ea typeface="Arial"/>
                <a:cs typeface="Arial"/>
                <a:sym typeface="Arial"/>
                <a:hlinkClick r:id="rId7">
                  <a:extLst>
                    <a:ext uri="{A12FA001-AC4F-418D-AE19-62706E023703}">
                      <ahyp:hlinkClr val="tx"/>
                    </a:ext>
                  </a:extLst>
                </a:hlinkClick>
              </a:rPr>
              <a:t>nc@pmisydney.org</a:t>
            </a:r>
            <a:endParaRPr b="0" i="0" sz="1600" u="none" cap="none" strike="noStrike">
              <a:solidFill>
                <a:srgbClr val="FF610F"/>
              </a:solidFill>
              <a:latin typeface="Arial"/>
              <a:ea typeface="Arial"/>
              <a:cs typeface="Arial"/>
              <a:sym typeface="Arial"/>
            </a:endParaRPr>
          </a:p>
        </p:txBody>
      </p:sp>
      <p:sp>
        <p:nvSpPr>
          <p:cNvPr id="88" name="Google Shape;88;p1"/>
          <p:cNvSpPr/>
          <p:nvPr/>
        </p:nvSpPr>
        <p:spPr>
          <a:xfrm>
            <a:off x="0" y="8713486"/>
            <a:ext cx="6876000" cy="430513"/>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AU" sz="1400" u="none" cap="none" strike="noStrike">
                <a:solidFill>
                  <a:schemeClr val="lt1"/>
                </a:solidFill>
                <a:latin typeface="Arial"/>
                <a:ea typeface="Arial"/>
                <a:cs typeface="Arial"/>
                <a:sym typeface="Arial"/>
              </a:rPr>
              <a:t>PMI Sydney Chapter – 2025 Elections</a:t>
            </a:r>
            <a:endParaRPr b="1" i="0" sz="1400" u="none" cap="none" strike="noStrike">
              <a:solidFill>
                <a:schemeClr val="lt1"/>
              </a:solidFill>
              <a:latin typeface="Arial"/>
              <a:ea typeface="Arial"/>
              <a:cs typeface="Arial"/>
              <a:sym typeface="Arial"/>
            </a:endParaRPr>
          </a:p>
        </p:txBody>
      </p:sp>
      <p:grpSp>
        <p:nvGrpSpPr>
          <p:cNvPr id="89" name="Google Shape;89;p1"/>
          <p:cNvGrpSpPr/>
          <p:nvPr/>
        </p:nvGrpSpPr>
        <p:grpSpPr>
          <a:xfrm>
            <a:off x="6492388" y="8785486"/>
            <a:ext cx="288000" cy="288000"/>
            <a:chOff x="6507869" y="8793101"/>
            <a:chExt cx="288000" cy="288000"/>
          </a:xfrm>
        </p:grpSpPr>
        <p:sp>
          <p:nvSpPr>
            <p:cNvPr id="90" name="Google Shape;90;p1"/>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91" name="Google Shape;91;p1"/>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AU" sz="1600" u="none" cap="none" strike="noStrike">
                  <a:solidFill>
                    <a:srgbClr val="4F17A8"/>
                  </a:solidFill>
                  <a:latin typeface="Arial"/>
                  <a:ea typeface="Arial"/>
                  <a:cs typeface="Arial"/>
                  <a:sym typeface="Arial"/>
                </a:rPr>
                <a:t>1</a:t>
              </a:r>
              <a:endParaRPr b="0" i="0" sz="1600" u="none" cap="none" strike="noStrike">
                <a:solidFill>
                  <a:srgbClr val="4F17A8"/>
                </a:solidFill>
                <a:latin typeface="Arial"/>
                <a:ea typeface="Arial"/>
                <a:cs typeface="Arial"/>
                <a:sym typeface="Arial"/>
              </a:endParaRPr>
            </a:p>
          </p:txBody>
        </p:sp>
      </p:grpSp>
      <p:sp>
        <p:nvSpPr>
          <p:cNvPr id="92" name="Google Shape;92;p1"/>
          <p:cNvSpPr/>
          <p:nvPr/>
        </p:nvSpPr>
        <p:spPr>
          <a:xfrm>
            <a:off x="0" y="1259260"/>
            <a:ext cx="6876000" cy="720000"/>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1" i="0" lang="en-AU" sz="2400" u="none" cap="none" strike="noStrike">
                <a:solidFill>
                  <a:schemeClr val="lt1"/>
                </a:solidFill>
                <a:latin typeface="Arial"/>
                <a:ea typeface="Arial"/>
                <a:cs typeface="Arial"/>
                <a:sym typeface="Arial"/>
              </a:rPr>
              <a:t>Nomination Form</a:t>
            </a:r>
            <a:endParaRPr b="0" i="0" sz="2400" u="none" cap="none" strike="noStrike">
              <a:solidFill>
                <a:schemeClr val="lt1"/>
              </a:solidFill>
              <a:latin typeface="Arial"/>
              <a:ea typeface="Arial"/>
              <a:cs typeface="Arial"/>
              <a:sym typeface="Arial"/>
            </a:endParaRPr>
          </a:p>
        </p:txBody>
      </p:sp>
      <p:sp>
        <p:nvSpPr>
          <p:cNvPr id="93" name="Google Shape;93;p1"/>
          <p:cNvSpPr/>
          <p:nvPr/>
        </p:nvSpPr>
        <p:spPr>
          <a:xfrm>
            <a:off x="0" y="0"/>
            <a:ext cx="6876000" cy="125927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pic>
        <p:nvPicPr>
          <p:cNvPr id="94" name="Google Shape;94;p1"/>
          <p:cNvPicPr preferRelativeResize="0"/>
          <p:nvPr/>
        </p:nvPicPr>
        <p:blipFill rotWithShape="1">
          <a:blip r:embed="rId8">
            <a:alphaModFix/>
          </a:blip>
          <a:srcRect b="0" l="0" r="0" t="0"/>
          <a:stretch/>
        </p:blipFill>
        <p:spPr>
          <a:xfrm>
            <a:off x="-11575" y="176679"/>
            <a:ext cx="2362258" cy="900000"/>
          </a:xfrm>
          <a:prstGeom prst="rect">
            <a:avLst/>
          </a:prstGeom>
          <a:noFill/>
          <a:ln>
            <a:noFill/>
          </a:ln>
        </p:spPr>
      </p:pic>
      <p:sp>
        <p:nvSpPr>
          <p:cNvPr id="95" name="Google Shape;95;p1"/>
          <p:cNvSpPr/>
          <p:nvPr/>
        </p:nvSpPr>
        <p:spPr>
          <a:xfrm>
            <a:off x="2238882"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chemeClr val="dk1"/>
                </a:solidFill>
                <a:latin typeface="Arial"/>
                <a:ea typeface="Arial"/>
                <a:cs typeface="Arial"/>
                <a:sym typeface="Arial"/>
              </a:rPr>
              <a:t>      2025 Board of Directors Election</a:t>
            </a:r>
            <a:endParaRPr b="0" i="0" sz="1400" u="none" cap="none" strike="noStrike">
              <a:solidFill>
                <a:srgbClr val="000000"/>
              </a:solidFill>
              <a:latin typeface="Arial"/>
              <a:ea typeface="Arial"/>
              <a:cs typeface="Arial"/>
              <a:sym typeface="Arial"/>
            </a:endParaRPr>
          </a:p>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rgbClr val="4F17A8"/>
                </a:solidFill>
                <a:latin typeface="Arial"/>
                <a:ea typeface="Arial"/>
                <a:cs typeface="Arial"/>
                <a:sym typeface="Arial"/>
              </a:rPr>
              <a:t>Nomination Form</a:t>
            </a:r>
            <a:br>
              <a:rPr b="1" i="0" lang="en-AU" sz="800" u="none" cap="none" strike="noStrike">
                <a:solidFill>
                  <a:schemeClr val="dk1"/>
                </a:solidFill>
                <a:latin typeface="Arial"/>
                <a:ea typeface="Arial"/>
                <a:cs typeface="Arial"/>
                <a:sym typeface="Arial"/>
              </a:rPr>
            </a:br>
            <a:r>
              <a:rPr b="0" i="0" lang="en-AU" sz="1600" u="sng" cap="none" strike="noStrike">
                <a:solidFill>
                  <a:srgbClr val="FF610F"/>
                </a:solidFill>
                <a:latin typeface="Arial"/>
                <a:ea typeface="Arial"/>
                <a:cs typeface="Arial"/>
                <a:sym typeface="Arial"/>
                <a:hlinkClick r:id="rId9">
                  <a:extLst>
                    <a:ext uri="{A12FA001-AC4F-418D-AE19-62706E023703}">
                      <ahyp:hlinkClr val="tx"/>
                    </a:ext>
                  </a:extLst>
                </a:hlinkClick>
              </a:rPr>
              <a:t>nc@pmisydney.org</a:t>
            </a:r>
            <a:r>
              <a:rPr b="0" i="0" lang="en-AU" sz="1600" u="none" cap="none" strike="noStrike">
                <a:solidFill>
                  <a:srgbClr val="FF610F"/>
                </a:solidFill>
                <a:latin typeface="Arial"/>
                <a:ea typeface="Arial"/>
                <a:cs typeface="Arial"/>
                <a:sym typeface="Arial"/>
              </a:rPr>
              <a:t> </a:t>
            </a:r>
            <a:endParaRPr b="0" i="0" sz="1800" u="none" cap="none" strike="noStrike">
              <a:solidFill>
                <a:srgbClr val="FF610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
          <p:cNvSpPr/>
          <p:nvPr/>
        </p:nvSpPr>
        <p:spPr>
          <a:xfrm>
            <a:off x="0" y="1690500"/>
            <a:ext cx="6876000" cy="7022986"/>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sp>
        <p:nvSpPr>
          <p:cNvPr id="101" name="Google Shape;101;p2"/>
          <p:cNvSpPr/>
          <p:nvPr/>
        </p:nvSpPr>
        <p:spPr>
          <a:xfrm>
            <a:off x="187392" y="1796192"/>
            <a:ext cx="6516000" cy="6846781"/>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02" name="Google Shape;102;p2"/>
          <p:cNvSpPr/>
          <p:nvPr/>
        </p:nvSpPr>
        <p:spPr>
          <a:xfrm>
            <a:off x="188726" y="1796192"/>
            <a:ext cx="6514666" cy="6846780"/>
          </a:xfrm>
          <a:prstGeom prst="rect">
            <a:avLst/>
          </a:prstGeom>
          <a:noFill/>
          <a:ln>
            <a:noFill/>
          </a:ln>
        </p:spPr>
        <p:txBody>
          <a:bodyPr anchorCtr="0" anchor="t" bIns="144000" lIns="144000" spcFirstLastPara="1" rIns="144000" wrap="square" tIns="72000">
            <a:noAutofit/>
          </a:bodyPr>
          <a:lstStyle/>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Full Name  </a:t>
            </a:r>
            <a:endParaRPr b="0" i="0" sz="1200" u="none" cap="none" strike="noStrike">
              <a:solidFill>
                <a:srgbClr val="A5A5A5"/>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PMI Membership Number </a:t>
            </a:r>
            <a:endParaRPr b="0" i="0" sz="1400" u="none" cap="none" strike="noStrike">
              <a:solidFill>
                <a:srgbClr val="000000"/>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Address </a:t>
            </a:r>
            <a:endParaRPr b="0" i="0" sz="1400" u="none" cap="none" strike="noStrike">
              <a:solidFill>
                <a:srgbClr val="000000"/>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Phone number</a:t>
            </a:r>
            <a:endParaRPr b="0" i="0" sz="1400" u="none" cap="none" strike="noStrike">
              <a:solidFill>
                <a:srgbClr val="000000"/>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Email:  </a:t>
            </a:r>
            <a:r>
              <a:rPr b="0" i="0" lang="en-AU" sz="1200" u="none" cap="none" strike="noStrike">
                <a:solidFill>
                  <a:srgbClr val="A5A5A5"/>
                </a:solidFill>
                <a:latin typeface="Arial"/>
                <a:ea typeface="Arial"/>
                <a:cs typeface="Arial"/>
                <a:sym typeface="Arial"/>
              </a:rPr>
              <a:t> </a:t>
            </a:r>
            <a:endParaRPr b="0" i="0" sz="1200" u="none" cap="none" strike="noStrike">
              <a:solidFill>
                <a:srgbClr val="A5A5A5"/>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rPr b="1" i="0" lang="en-AU" sz="1400" u="sng" cap="none" strike="noStrike">
                <a:solidFill>
                  <a:srgbClr val="4F17A8"/>
                </a:solidFill>
                <a:latin typeface="Arial"/>
                <a:ea typeface="Arial"/>
                <a:cs typeface="Arial"/>
                <a:sym typeface="Arial"/>
              </a:rPr>
              <a:t>Acceptance of the Conditions of Nomination</a:t>
            </a:r>
            <a:endParaRPr b="1" i="0" sz="1400" u="none" cap="none" strike="noStrike">
              <a:solidFill>
                <a:srgbClr val="4F17A8"/>
              </a:solidFill>
              <a:latin typeface="Arial"/>
              <a:ea typeface="Arial"/>
              <a:cs typeface="Arial"/>
              <a:sym typeface="Arial"/>
            </a:endParaRPr>
          </a:p>
          <a:p>
            <a:pPr indent="0" lvl="0" marL="0" marR="0" rtl="0" algn="just">
              <a:lnSpc>
                <a:spcPct val="100000"/>
              </a:lnSpc>
              <a:spcBef>
                <a:spcPts val="600"/>
              </a:spcBef>
              <a:spcAft>
                <a:spcPts val="0"/>
              </a:spcAft>
              <a:buClr>
                <a:srgbClr val="000000"/>
              </a:buClr>
              <a:buSzPts val="1100"/>
              <a:buFont typeface="Arial"/>
              <a:buNone/>
            </a:pPr>
            <a:r>
              <a:rPr b="0" i="0" lang="en-AU" sz="1100" u="none" cap="none" strike="noStrike">
                <a:solidFill>
                  <a:schemeClr val="dk1"/>
                </a:solidFill>
                <a:latin typeface="Arial"/>
                <a:ea typeface="Arial"/>
                <a:cs typeface="Arial"/>
                <a:sym typeface="Arial"/>
              </a:rPr>
              <a:t>In submitting this application, I warrant that my responses to the selection criteria are truthful and complete and that I am submitting a bona fide Nomination for a PMI Sydney Chapter Board in accordance with the PMI Code of Ethics.</a:t>
            </a:r>
            <a:endParaRPr b="0" i="0" sz="1100" u="none" cap="none" strike="noStrike">
              <a:solidFill>
                <a:schemeClr val="dk1"/>
              </a:solidFill>
              <a:latin typeface="Arial"/>
              <a:ea typeface="Arial"/>
              <a:cs typeface="Arial"/>
              <a:sym typeface="Arial"/>
            </a:endParaRPr>
          </a:p>
          <a:p>
            <a:pPr indent="0" lvl="0" marL="0" marR="0" rtl="0" algn="just">
              <a:lnSpc>
                <a:spcPct val="100000"/>
              </a:lnSpc>
              <a:spcBef>
                <a:spcPts val="600"/>
              </a:spcBef>
              <a:spcAft>
                <a:spcPts val="0"/>
              </a:spcAft>
              <a:buClr>
                <a:srgbClr val="000000"/>
              </a:buClr>
              <a:buSzPts val="1100"/>
              <a:buFont typeface="Arial"/>
              <a:buNone/>
            </a:pPr>
            <a:r>
              <a:rPr b="0" i="0" lang="en-AU" sz="1100" u="none" cap="none" strike="noStrike">
                <a:solidFill>
                  <a:schemeClr val="dk1"/>
                </a:solidFill>
                <a:latin typeface="Arial"/>
                <a:ea typeface="Arial"/>
                <a:cs typeface="Arial"/>
                <a:sym typeface="Arial"/>
              </a:rPr>
              <a:t>If elected, I undertake to voluntarily serve in any Portfolio that the Board allocates me to and that I will organise my other commitments to allow me to serve effectively for the full term of office.</a:t>
            </a:r>
            <a:endParaRPr b="0" i="0" sz="1100" u="none" cap="none" strike="noStrike">
              <a:solidFill>
                <a:schemeClr val="dk1"/>
              </a:solidFill>
              <a:latin typeface="Arial"/>
              <a:ea typeface="Arial"/>
              <a:cs typeface="Arial"/>
              <a:sym typeface="Arial"/>
            </a:endParaRPr>
          </a:p>
          <a:p>
            <a:pPr indent="0" lvl="0" marL="0" marR="0" rtl="0" algn="just">
              <a:lnSpc>
                <a:spcPct val="100000"/>
              </a:lnSpc>
              <a:spcBef>
                <a:spcPts val="600"/>
              </a:spcBef>
              <a:spcAft>
                <a:spcPts val="0"/>
              </a:spcAft>
              <a:buClr>
                <a:srgbClr val="000000"/>
              </a:buClr>
              <a:buSzPts val="1100"/>
              <a:buFont typeface="Arial"/>
              <a:buNone/>
            </a:pPr>
            <a:r>
              <a:rPr b="0" i="0" lang="en-AU" sz="1100" u="none" cap="none" strike="noStrike">
                <a:solidFill>
                  <a:schemeClr val="dk1"/>
                </a:solidFill>
                <a:latin typeface="Arial"/>
                <a:ea typeface="Arial"/>
                <a:cs typeface="Arial"/>
                <a:sym typeface="Arial"/>
              </a:rPr>
              <a:t>In nominating for a PMI Sydney Chapter Board position, I fully understand and accept, as a condition of submitting this completed Nomination that the Nominating Committee will evaluate my suitability for a Board position in accordance with the selection criteria as defined and provided for in the Chapter Bylaws and Chapter policies (as provided in the handbook) at the Nominating Committee’s sole discretion.</a:t>
            </a:r>
            <a:endParaRPr b="0" i="0" sz="1100" u="none" cap="none" strike="noStrike">
              <a:solidFill>
                <a:schemeClr val="dk1"/>
              </a:solidFill>
              <a:latin typeface="Arial"/>
              <a:ea typeface="Arial"/>
              <a:cs typeface="Arial"/>
              <a:sym typeface="Arial"/>
            </a:endParaRPr>
          </a:p>
          <a:p>
            <a:pPr indent="0" lvl="0" marL="0" marR="0" rtl="0" algn="just">
              <a:lnSpc>
                <a:spcPct val="100000"/>
              </a:lnSpc>
              <a:spcBef>
                <a:spcPts val="600"/>
              </a:spcBef>
              <a:spcAft>
                <a:spcPts val="0"/>
              </a:spcAft>
              <a:buClr>
                <a:srgbClr val="000000"/>
              </a:buClr>
              <a:buSzPts val="1100"/>
              <a:buFont typeface="Arial"/>
              <a:buNone/>
            </a:pPr>
            <a:r>
              <a:rPr b="0" i="0" lang="en-AU" sz="1100" u="none" cap="none" strike="noStrike">
                <a:solidFill>
                  <a:schemeClr val="dk1"/>
                </a:solidFill>
                <a:latin typeface="Arial"/>
                <a:ea typeface="Arial"/>
                <a:cs typeface="Arial"/>
                <a:sym typeface="Arial"/>
              </a:rPr>
              <a:t>In nominating for a PMI Sydney Chapter Board position, I fully understand and accept that, as a condition of submitting this completed Candidate Acceptance of Nomination, the determination of the Nominating Committee of my suitability for nomination, or otherwise, to the proposed positions is final and I undertake to accept the decisions of Nominating Committee without demur.</a:t>
            </a:r>
            <a:endParaRPr b="0" i="0" sz="1400" u="none" cap="none" strike="noStrike">
              <a:solidFill>
                <a:srgbClr val="000000"/>
              </a:solidFill>
              <a:latin typeface="Arial"/>
              <a:ea typeface="Arial"/>
              <a:cs typeface="Arial"/>
              <a:sym typeface="Arial"/>
            </a:endParaRPr>
          </a:p>
          <a:p>
            <a:pPr indent="0" lvl="0" marL="0" marR="356870" rtl="0" algn="l">
              <a:lnSpc>
                <a:spcPct val="18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Signature of Candidate:				Date: </a:t>
            </a:r>
            <a:endParaRPr b="0" i="0" sz="1200" u="none" cap="none" strike="noStrike">
              <a:solidFill>
                <a:schemeClr val="dk1"/>
              </a:solidFill>
              <a:latin typeface="Arial"/>
              <a:ea typeface="Arial"/>
              <a:cs typeface="Arial"/>
              <a:sym typeface="Arial"/>
            </a:endParaRPr>
          </a:p>
          <a:p>
            <a:pPr indent="0" lvl="0" marL="0" marR="356870" rtl="0" algn="ctr">
              <a:lnSpc>
                <a:spcPct val="100000"/>
              </a:lnSpc>
              <a:spcBef>
                <a:spcPts val="1200"/>
              </a:spcBef>
              <a:spcAft>
                <a:spcPts val="0"/>
              </a:spcAft>
              <a:buClr>
                <a:srgbClr val="000000"/>
              </a:buClr>
              <a:buSzPts val="1200"/>
              <a:buFont typeface="Arial"/>
              <a:buNone/>
            </a:pPr>
            <a:r>
              <a:rPr b="0" i="0" lang="en-AU" sz="1200" u="none" cap="none" strike="noStrike">
                <a:solidFill>
                  <a:srgbClr val="FF610F"/>
                </a:solidFill>
                <a:latin typeface="Arial"/>
                <a:ea typeface="Arial"/>
                <a:cs typeface="Arial"/>
                <a:sym typeface="Arial"/>
              </a:rPr>
              <a:t>This Nomination Form (including responses to the selection criteria) may be signed electronically then submitted by e-mail to</a:t>
            </a:r>
            <a:r>
              <a:rPr b="1" i="0" lang="en-AU" sz="1200" u="none" cap="none" strike="noStrike">
                <a:solidFill>
                  <a:srgbClr val="FF610F"/>
                </a:solidFill>
                <a:latin typeface="Arial"/>
                <a:ea typeface="Arial"/>
                <a:cs typeface="Arial"/>
                <a:sym typeface="Arial"/>
              </a:rPr>
              <a:t> </a:t>
            </a:r>
            <a:r>
              <a:rPr b="1" i="0" lang="en-AU" sz="1200" u="sng" cap="none" strike="noStrike">
                <a:solidFill>
                  <a:srgbClr val="FF610F"/>
                </a:solidFill>
                <a:latin typeface="Arial"/>
                <a:ea typeface="Arial"/>
                <a:cs typeface="Arial"/>
                <a:sym typeface="Arial"/>
                <a:hlinkClick r:id="rId3">
                  <a:extLst>
                    <a:ext uri="{A12FA001-AC4F-418D-AE19-62706E023703}">
                      <ahyp:hlinkClr val="tx"/>
                    </a:ext>
                  </a:extLst>
                </a:hlinkClick>
              </a:rPr>
              <a:t>nc@pmisydney.org</a:t>
            </a:r>
            <a:endParaRPr b="0" i="0" sz="1200" u="none" cap="none" strike="noStrike">
              <a:solidFill>
                <a:srgbClr val="FF610F"/>
              </a:solidFill>
              <a:latin typeface="Arial"/>
              <a:ea typeface="Arial"/>
              <a:cs typeface="Arial"/>
              <a:sym typeface="Arial"/>
            </a:endParaRPr>
          </a:p>
          <a:p>
            <a:pPr indent="0" lvl="0" marL="0" marR="356870" rtl="0" algn="l">
              <a:lnSpc>
                <a:spcPct val="100000"/>
              </a:lnSpc>
              <a:spcBef>
                <a:spcPts val="60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103" name="Google Shape;103;p2"/>
          <p:cNvSpPr/>
          <p:nvPr/>
        </p:nvSpPr>
        <p:spPr>
          <a:xfrm>
            <a:off x="0" y="8713486"/>
            <a:ext cx="6876000" cy="430513"/>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AU" sz="1400" u="none" cap="none" strike="noStrike">
                <a:solidFill>
                  <a:schemeClr val="lt1"/>
                </a:solidFill>
                <a:latin typeface="Arial"/>
                <a:ea typeface="Arial"/>
                <a:cs typeface="Arial"/>
                <a:sym typeface="Arial"/>
              </a:rPr>
              <a:t>PMI Sydney Chapter – 2025 Elections</a:t>
            </a:r>
            <a:endParaRPr b="1" i="0" sz="1400" u="none" cap="none" strike="noStrike">
              <a:solidFill>
                <a:schemeClr val="lt1"/>
              </a:solidFill>
              <a:latin typeface="Arial"/>
              <a:ea typeface="Arial"/>
              <a:cs typeface="Arial"/>
              <a:sym typeface="Arial"/>
            </a:endParaRPr>
          </a:p>
        </p:txBody>
      </p:sp>
      <p:grpSp>
        <p:nvGrpSpPr>
          <p:cNvPr id="104" name="Google Shape;104;p2"/>
          <p:cNvGrpSpPr/>
          <p:nvPr/>
        </p:nvGrpSpPr>
        <p:grpSpPr>
          <a:xfrm>
            <a:off x="6492388" y="8785486"/>
            <a:ext cx="288000" cy="288000"/>
            <a:chOff x="6507869" y="8793101"/>
            <a:chExt cx="288000" cy="288000"/>
          </a:xfrm>
        </p:grpSpPr>
        <p:sp>
          <p:nvSpPr>
            <p:cNvPr id="105" name="Google Shape;105;p2"/>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06" name="Google Shape;106;p2"/>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AU" sz="1600" u="none" cap="none" strike="noStrike">
                  <a:solidFill>
                    <a:srgbClr val="4F17A8"/>
                  </a:solidFill>
                  <a:latin typeface="Arial"/>
                  <a:ea typeface="Arial"/>
                  <a:cs typeface="Arial"/>
                  <a:sym typeface="Arial"/>
                </a:rPr>
                <a:t>2</a:t>
              </a:r>
              <a:endParaRPr b="0" i="0" sz="1600" u="none" cap="none" strike="noStrike">
                <a:solidFill>
                  <a:srgbClr val="4F17A8"/>
                </a:solidFill>
                <a:latin typeface="Arial"/>
                <a:ea typeface="Arial"/>
                <a:cs typeface="Arial"/>
                <a:sym typeface="Arial"/>
              </a:endParaRPr>
            </a:p>
          </p:txBody>
        </p:sp>
      </p:grpSp>
      <p:sp>
        <p:nvSpPr>
          <p:cNvPr id="107" name="Google Shape;107;p2"/>
          <p:cNvSpPr/>
          <p:nvPr/>
        </p:nvSpPr>
        <p:spPr>
          <a:xfrm>
            <a:off x="0" y="1259260"/>
            <a:ext cx="6876000" cy="432000"/>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1" i="0" lang="en-AU" sz="2400" u="none" cap="none" strike="noStrike">
                <a:solidFill>
                  <a:schemeClr val="lt1"/>
                </a:solidFill>
                <a:latin typeface="Arial"/>
                <a:ea typeface="Arial"/>
                <a:cs typeface="Arial"/>
                <a:sym typeface="Arial"/>
              </a:rPr>
              <a:t>Candidate Details</a:t>
            </a:r>
            <a:endParaRPr b="0" i="0" sz="2400" u="none" cap="none" strike="noStrike">
              <a:solidFill>
                <a:schemeClr val="lt1"/>
              </a:solidFill>
              <a:latin typeface="Arial"/>
              <a:ea typeface="Arial"/>
              <a:cs typeface="Arial"/>
              <a:sym typeface="Arial"/>
            </a:endParaRPr>
          </a:p>
        </p:txBody>
      </p:sp>
      <p:sp>
        <p:nvSpPr>
          <p:cNvPr id="108" name="Google Shape;108;p2"/>
          <p:cNvSpPr/>
          <p:nvPr/>
        </p:nvSpPr>
        <p:spPr>
          <a:xfrm>
            <a:off x="0" y="0"/>
            <a:ext cx="6876000" cy="125927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pic>
        <p:nvPicPr>
          <p:cNvPr id="109" name="Google Shape;109;p2"/>
          <p:cNvPicPr preferRelativeResize="0"/>
          <p:nvPr/>
        </p:nvPicPr>
        <p:blipFill rotWithShape="1">
          <a:blip r:embed="rId4">
            <a:alphaModFix/>
          </a:blip>
          <a:srcRect b="0" l="0" r="0" t="0"/>
          <a:stretch/>
        </p:blipFill>
        <p:spPr>
          <a:xfrm>
            <a:off x="-11575" y="176679"/>
            <a:ext cx="2362258" cy="900000"/>
          </a:xfrm>
          <a:prstGeom prst="rect">
            <a:avLst/>
          </a:prstGeom>
          <a:noFill/>
          <a:ln>
            <a:noFill/>
          </a:ln>
        </p:spPr>
      </p:pic>
      <p:sp>
        <p:nvSpPr>
          <p:cNvPr id="110" name="Google Shape;110;p2"/>
          <p:cNvSpPr/>
          <p:nvPr/>
        </p:nvSpPr>
        <p:spPr>
          <a:xfrm>
            <a:off x="2238882"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chemeClr val="dk1"/>
                </a:solidFill>
                <a:latin typeface="Arial"/>
                <a:ea typeface="Arial"/>
                <a:cs typeface="Arial"/>
                <a:sym typeface="Arial"/>
              </a:rPr>
              <a:t> 2025 Board of Directors Election</a:t>
            </a:r>
            <a:endParaRPr b="0" i="0" sz="1400" u="none" cap="none" strike="noStrike">
              <a:solidFill>
                <a:srgbClr val="000000"/>
              </a:solidFill>
              <a:latin typeface="Arial"/>
              <a:ea typeface="Arial"/>
              <a:cs typeface="Arial"/>
              <a:sym typeface="Arial"/>
            </a:endParaRPr>
          </a:p>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rgbClr val="4F17A8"/>
                </a:solidFill>
                <a:latin typeface="Arial"/>
                <a:ea typeface="Arial"/>
                <a:cs typeface="Arial"/>
                <a:sym typeface="Arial"/>
              </a:rPr>
              <a:t>Nomination Form</a:t>
            </a:r>
            <a:br>
              <a:rPr b="1" i="0" lang="en-AU" sz="800" u="none" cap="none" strike="noStrike">
                <a:solidFill>
                  <a:schemeClr val="dk1"/>
                </a:solidFill>
                <a:latin typeface="Arial"/>
                <a:ea typeface="Arial"/>
                <a:cs typeface="Arial"/>
                <a:sym typeface="Arial"/>
              </a:rPr>
            </a:br>
            <a:r>
              <a:rPr b="0" i="0" lang="en-AU" sz="1600" u="sng" cap="none" strike="noStrike">
                <a:solidFill>
                  <a:srgbClr val="FF610F"/>
                </a:solidFill>
                <a:latin typeface="Arial"/>
                <a:ea typeface="Arial"/>
                <a:cs typeface="Arial"/>
                <a:sym typeface="Arial"/>
                <a:hlinkClick r:id="rId5">
                  <a:extLst>
                    <a:ext uri="{A12FA001-AC4F-418D-AE19-62706E023703}">
                      <ahyp:hlinkClr val="tx"/>
                    </a:ext>
                  </a:extLst>
                </a:hlinkClick>
              </a:rPr>
              <a:t>nc@pmisydney.org</a:t>
            </a:r>
            <a:r>
              <a:rPr b="0" i="0" lang="en-AU" sz="1600" u="none" cap="none" strike="noStrike">
                <a:solidFill>
                  <a:srgbClr val="FF610F"/>
                </a:solidFill>
                <a:latin typeface="Arial"/>
                <a:ea typeface="Arial"/>
                <a:cs typeface="Arial"/>
                <a:sym typeface="Arial"/>
              </a:rPr>
              <a:t> </a:t>
            </a:r>
            <a:endParaRPr b="0" i="0" sz="1800" u="none" cap="none" strike="noStrike">
              <a:solidFill>
                <a:srgbClr val="FF610F"/>
              </a:solidFill>
              <a:latin typeface="Arial"/>
              <a:ea typeface="Arial"/>
              <a:cs typeface="Arial"/>
              <a:sym typeface="Arial"/>
            </a:endParaRPr>
          </a:p>
        </p:txBody>
      </p:sp>
      <p:sp>
        <p:nvSpPr>
          <p:cNvPr id="111" name="Google Shape;111;p2"/>
          <p:cNvSpPr txBox="1"/>
          <p:nvPr/>
        </p:nvSpPr>
        <p:spPr>
          <a:xfrm>
            <a:off x="1147155" y="1916585"/>
            <a:ext cx="5512324"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12" name="Google Shape;112;p2"/>
          <p:cNvSpPr txBox="1"/>
          <p:nvPr/>
        </p:nvSpPr>
        <p:spPr>
          <a:xfrm>
            <a:off x="2262631" y="2264260"/>
            <a:ext cx="4396848"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13" name="Google Shape;113;p2"/>
          <p:cNvSpPr txBox="1"/>
          <p:nvPr/>
        </p:nvSpPr>
        <p:spPr>
          <a:xfrm>
            <a:off x="1042579" y="2611935"/>
            <a:ext cx="56169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14" name="Google Shape;114;p2"/>
          <p:cNvSpPr txBox="1"/>
          <p:nvPr/>
        </p:nvSpPr>
        <p:spPr>
          <a:xfrm>
            <a:off x="336568" y="2959610"/>
            <a:ext cx="6322911"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15" name="Google Shape;115;p2"/>
          <p:cNvSpPr txBox="1"/>
          <p:nvPr/>
        </p:nvSpPr>
        <p:spPr>
          <a:xfrm>
            <a:off x="336679" y="3307285"/>
            <a:ext cx="63228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16" name="Google Shape;116;p2"/>
          <p:cNvSpPr txBox="1"/>
          <p:nvPr/>
        </p:nvSpPr>
        <p:spPr>
          <a:xfrm>
            <a:off x="1478335" y="3692600"/>
            <a:ext cx="5181144"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17" name="Google Shape;117;p2"/>
          <p:cNvSpPr txBox="1"/>
          <p:nvPr/>
        </p:nvSpPr>
        <p:spPr>
          <a:xfrm>
            <a:off x="892557" y="4040274"/>
            <a:ext cx="5766922"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18" name="Google Shape;118;p2"/>
          <p:cNvSpPr txBox="1"/>
          <p:nvPr/>
        </p:nvSpPr>
        <p:spPr>
          <a:xfrm>
            <a:off x="336664" y="7431300"/>
            <a:ext cx="26838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19" name="Google Shape;119;p2"/>
          <p:cNvSpPr txBox="1"/>
          <p:nvPr/>
        </p:nvSpPr>
        <p:spPr>
          <a:xfrm>
            <a:off x="3527128" y="7431300"/>
            <a:ext cx="12801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3"/>
          <p:cNvSpPr/>
          <p:nvPr/>
        </p:nvSpPr>
        <p:spPr>
          <a:xfrm>
            <a:off x="0" y="1690500"/>
            <a:ext cx="6876000" cy="7022986"/>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sp>
        <p:nvSpPr>
          <p:cNvPr id="125" name="Google Shape;125;p3"/>
          <p:cNvSpPr/>
          <p:nvPr/>
        </p:nvSpPr>
        <p:spPr>
          <a:xfrm>
            <a:off x="187392" y="1796192"/>
            <a:ext cx="6516000" cy="6846781"/>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26" name="Google Shape;126;p3"/>
          <p:cNvSpPr/>
          <p:nvPr/>
        </p:nvSpPr>
        <p:spPr>
          <a:xfrm>
            <a:off x="188726" y="1796192"/>
            <a:ext cx="5646600" cy="5883000"/>
          </a:xfrm>
          <a:prstGeom prst="rect">
            <a:avLst/>
          </a:prstGeom>
          <a:noFill/>
          <a:ln>
            <a:noFill/>
          </a:ln>
        </p:spPr>
        <p:txBody>
          <a:bodyPr anchorCtr="0" anchor="t" bIns="144000" lIns="144000" spcFirstLastPara="1" rIns="144000" wrap="square" tIns="72000">
            <a:noAutofit/>
          </a:bodyPr>
          <a:lstStyle/>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Full Name  </a:t>
            </a:r>
            <a:endParaRPr b="0" i="0" sz="1200" u="none" cap="none" strike="noStrike">
              <a:solidFill>
                <a:srgbClr val="A5A5A5"/>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PMI Membership Number </a:t>
            </a:r>
            <a:endParaRPr b="0" i="0" sz="1400" u="none" cap="none" strike="noStrike">
              <a:solidFill>
                <a:srgbClr val="000000"/>
              </a:solidFill>
              <a:latin typeface="Arial"/>
              <a:ea typeface="Arial"/>
              <a:cs typeface="Arial"/>
              <a:sym typeface="Arial"/>
            </a:endParaRPr>
          </a:p>
          <a:p>
            <a:pPr indent="0" lvl="0" marL="0" marR="356870" rtl="0" algn="ctr">
              <a:lnSpc>
                <a:spcPct val="100000"/>
              </a:lnSpc>
              <a:spcBef>
                <a:spcPts val="60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0" rtl="0" algn="l">
              <a:lnSpc>
                <a:spcPct val="100000"/>
              </a:lnSpc>
              <a:spcBef>
                <a:spcPts val="1200"/>
              </a:spcBef>
              <a:spcAft>
                <a:spcPts val="0"/>
              </a:spcAft>
              <a:buClr>
                <a:srgbClr val="000000"/>
              </a:buClr>
              <a:buSzPts val="1400"/>
              <a:buFont typeface="Arial"/>
              <a:buNone/>
            </a:pPr>
            <a:r>
              <a:rPr b="1" i="0" lang="en-AU" sz="1400" u="sng" cap="none" strike="noStrike">
                <a:solidFill>
                  <a:srgbClr val="4F17A8"/>
                </a:solidFill>
                <a:latin typeface="Arial"/>
                <a:ea typeface="Arial"/>
                <a:cs typeface="Arial"/>
                <a:sym typeface="Arial"/>
              </a:rPr>
              <a:t>Selection Criteria – Acceptance of Commitments of Office</a:t>
            </a:r>
            <a:endParaRPr b="0" i="0" sz="1400" u="none" cap="none" strike="noStrike">
              <a:solidFill>
                <a:srgbClr val="4F17A8"/>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am willing to devote the time and effort required as an Officer of the Sydney Chapter – this includes committing to attend at least 75% of Board Meetings each year. </a:t>
            </a:r>
            <a:endParaRPr b="0" i="0" sz="1400" u="none" cap="none" strike="noStrike">
              <a:solidFill>
                <a:srgbClr val="000000"/>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will sign a Confidentiality Agreement regarding Board operations (and related information) and complete the Conflict-of-Interest forms.</a:t>
            </a:r>
            <a:endParaRPr b="0" i="0" sz="1400" u="none" cap="none" strike="noStrike">
              <a:solidFill>
                <a:srgbClr val="000000"/>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am  prepared to abide by the policies of the PMI Sydney Chapter and uphold the governance practices of the chapter in an ethical and professional manner.</a:t>
            </a:r>
            <a:endParaRPr b="0" i="0" sz="1400" u="none" cap="none" strike="noStrike">
              <a:solidFill>
                <a:srgbClr val="000000"/>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am a member in good standing of PMI and of the PMI Sydney Chapter.</a:t>
            </a:r>
            <a:endParaRPr b="0" i="0" sz="1400" u="none" cap="none" strike="noStrike">
              <a:solidFill>
                <a:srgbClr val="000000"/>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am prepared to commit to undertake any role and portfolio on the Board during my tenure (two years). </a:t>
            </a:r>
            <a:endParaRPr b="0" i="0" sz="1400" u="none" cap="none" strike="noStrike">
              <a:solidFill>
                <a:srgbClr val="000000"/>
              </a:solidFill>
              <a:latin typeface="Arial"/>
              <a:ea typeface="Arial"/>
              <a:cs typeface="Arial"/>
              <a:sym typeface="Arial"/>
            </a:endParaRPr>
          </a:p>
          <a:p>
            <a:pPr indent="-180975" lvl="0" marL="180975" marR="356870" rtl="0" algn="l">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have read all the reference material and understand that I am eligible for nomination.</a:t>
            </a:r>
            <a:br>
              <a:rPr b="0" i="0" lang="en-AU" sz="900" u="none" cap="none" strike="noStrike">
                <a:solidFill>
                  <a:schemeClr val="dk1"/>
                </a:solidFill>
                <a:latin typeface="Arial"/>
                <a:ea typeface="Arial"/>
                <a:cs typeface="Arial"/>
                <a:sym typeface="Arial"/>
              </a:rPr>
            </a:br>
            <a:r>
              <a:rPr b="0" i="0" lang="en-AU" sz="1200" u="none" cap="none" strike="noStrike">
                <a:solidFill>
                  <a:srgbClr val="FF610F"/>
                </a:solidFill>
                <a:latin typeface="Arial"/>
                <a:ea typeface="Arial"/>
                <a:cs typeface="Arial"/>
                <a:sym typeface="Arial"/>
              </a:rPr>
              <a:t>	</a:t>
            </a:r>
            <a:endParaRPr b="0" i="0" sz="1200" u="none" cap="none" strike="noStrike">
              <a:solidFill>
                <a:schemeClr val="dk1"/>
              </a:solidFill>
              <a:latin typeface="Arial"/>
              <a:ea typeface="Arial"/>
              <a:cs typeface="Arial"/>
              <a:sym typeface="Arial"/>
            </a:endParaRPr>
          </a:p>
          <a:p>
            <a:pPr indent="0" lvl="0" marL="0" marR="356870" rtl="0" algn="l">
              <a:lnSpc>
                <a:spcPct val="180000"/>
              </a:lnSpc>
              <a:spcBef>
                <a:spcPts val="60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Signature of Candidate:			   	Date: </a:t>
            </a:r>
            <a:endParaRPr b="0" i="0" sz="1200" u="none" cap="none" strike="noStrike">
              <a:solidFill>
                <a:schemeClr val="dk1"/>
              </a:solidFill>
              <a:latin typeface="Arial"/>
              <a:ea typeface="Arial"/>
              <a:cs typeface="Arial"/>
              <a:sym typeface="Arial"/>
            </a:endParaRPr>
          </a:p>
          <a:p>
            <a:pPr indent="0" lvl="0" marL="0" marR="35687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127" name="Google Shape;127;p3"/>
          <p:cNvSpPr/>
          <p:nvPr/>
        </p:nvSpPr>
        <p:spPr>
          <a:xfrm>
            <a:off x="0" y="8713486"/>
            <a:ext cx="6876000" cy="430513"/>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AU" sz="1400" u="none" cap="none" strike="noStrike">
                <a:solidFill>
                  <a:schemeClr val="lt1"/>
                </a:solidFill>
                <a:latin typeface="Arial"/>
                <a:ea typeface="Arial"/>
                <a:cs typeface="Arial"/>
                <a:sym typeface="Arial"/>
              </a:rPr>
              <a:t>PMI Sydney Chapter – 2024 Elections</a:t>
            </a:r>
            <a:endParaRPr b="1" i="0" sz="1400" u="none" cap="none" strike="noStrike">
              <a:solidFill>
                <a:schemeClr val="lt1"/>
              </a:solidFill>
              <a:latin typeface="Arial"/>
              <a:ea typeface="Arial"/>
              <a:cs typeface="Arial"/>
              <a:sym typeface="Arial"/>
            </a:endParaRPr>
          </a:p>
        </p:txBody>
      </p:sp>
      <p:grpSp>
        <p:nvGrpSpPr>
          <p:cNvPr id="128" name="Google Shape;128;p3"/>
          <p:cNvGrpSpPr/>
          <p:nvPr/>
        </p:nvGrpSpPr>
        <p:grpSpPr>
          <a:xfrm>
            <a:off x="6492388" y="8785486"/>
            <a:ext cx="288000" cy="288000"/>
            <a:chOff x="6507869" y="8793101"/>
            <a:chExt cx="288000" cy="288000"/>
          </a:xfrm>
        </p:grpSpPr>
        <p:sp>
          <p:nvSpPr>
            <p:cNvPr id="129" name="Google Shape;129;p3"/>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30" name="Google Shape;130;p3"/>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AU" sz="1600" u="none" cap="none" strike="noStrike">
                  <a:solidFill>
                    <a:srgbClr val="4F17A8"/>
                  </a:solidFill>
                  <a:latin typeface="Arial"/>
                  <a:ea typeface="Arial"/>
                  <a:cs typeface="Arial"/>
                  <a:sym typeface="Arial"/>
                </a:rPr>
                <a:t>3</a:t>
              </a:r>
              <a:endParaRPr b="0" i="0" sz="1600" u="none" cap="none" strike="noStrike">
                <a:solidFill>
                  <a:srgbClr val="4F17A8"/>
                </a:solidFill>
                <a:latin typeface="Arial"/>
                <a:ea typeface="Arial"/>
                <a:cs typeface="Arial"/>
                <a:sym typeface="Arial"/>
              </a:endParaRPr>
            </a:p>
          </p:txBody>
        </p:sp>
      </p:grpSp>
      <p:sp>
        <p:nvSpPr>
          <p:cNvPr id="131" name="Google Shape;131;p3"/>
          <p:cNvSpPr/>
          <p:nvPr/>
        </p:nvSpPr>
        <p:spPr>
          <a:xfrm>
            <a:off x="0" y="1259260"/>
            <a:ext cx="6876000" cy="432000"/>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1" i="0" lang="en-AU" sz="2400" u="none" cap="none" strike="noStrike">
                <a:solidFill>
                  <a:schemeClr val="lt1"/>
                </a:solidFill>
                <a:latin typeface="Arial"/>
                <a:ea typeface="Arial"/>
                <a:cs typeface="Arial"/>
                <a:sym typeface="Arial"/>
              </a:rPr>
              <a:t>Candidate Responses – Selection Criteria</a:t>
            </a:r>
            <a:endParaRPr b="0" i="0" sz="2400" u="none" cap="none" strike="noStrike">
              <a:solidFill>
                <a:schemeClr val="lt1"/>
              </a:solidFill>
              <a:latin typeface="Arial"/>
              <a:ea typeface="Arial"/>
              <a:cs typeface="Arial"/>
              <a:sym typeface="Arial"/>
            </a:endParaRPr>
          </a:p>
        </p:txBody>
      </p:sp>
      <p:sp>
        <p:nvSpPr>
          <p:cNvPr id="132" name="Google Shape;132;p3"/>
          <p:cNvSpPr/>
          <p:nvPr/>
        </p:nvSpPr>
        <p:spPr>
          <a:xfrm>
            <a:off x="0" y="0"/>
            <a:ext cx="6876000" cy="125927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pic>
        <p:nvPicPr>
          <p:cNvPr id="133" name="Google Shape;133;p3"/>
          <p:cNvPicPr preferRelativeResize="0"/>
          <p:nvPr/>
        </p:nvPicPr>
        <p:blipFill rotWithShape="1">
          <a:blip r:embed="rId3">
            <a:alphaModFix/>
          </a:blip>
          <a:srcRect b="0" l="0" r="0" t="0"/>
          <a:stretch/>
        </p:blipFill>
        <p:spPr>
          <a:xfrm>
            <a:off x="-11575" y="176679"/>
            <a:ext cx="2362258" cy="900000"/>
          </a:xfrm>
          <a:prstGeom prst="rect">
            <a:avLst/>
          </a:prstGeom>
          <a:noFill/>
          <a:ln>
            <a:noFill/>
          </a:ln>
        </p:spPr>
      </p:pic>
      <p:sp>
        <p:nvSpPr>
          <p:cNvPr id="134" name="Google Shape;134;p3"/>
          <p:cNvSpPr/>
          <p:nvPr/>
        </p:nvSpPr>
        <p:spPr>
          <a:xfrm>
            <a:off x="2238882"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chemeClr val="dk1"/>
                </a:solidFill>
                <a:latin typeface="Arial"/>
                <a:ea typeface="Arial"/>
                <a:cs typeface="Arial"/>
                <a:sym typeface="Arial"/>
              </a:rPr>
              <a:t>       202</a:t>
            </a:r>
            <a:r>
              <a:rPr b="1" lang="en-AU" sz="1800">
                <a:solidFill>
                  <a:schemeClr val="dk1"/>
                </a:solidFill>
              </a:rPr>
              <a:t>5</a:t>
            </a:r>
            <a:r>
              <a:rPr b="1" i="0" lang="en-AU" sz="1800" u="none" cap="none" strike="noStrike">
                <a:solidFill>
                  <a:schemeClr val="dk1"/>
                </a:solidFill>
                <a:latin typeface="Arial"/>
                <a:ea typeface="Arial"/>
                <a:cs typeface="Arial"/>
                <a:sym typeface="Arial"/>
              </a:rPr>
              <a:t> Board of Directors Election</a:t>
            </a:r>
            <a:endParaRPr b="0" i="0" sz="1400" u="none" cap="none" strike="noStrike">
              <a:solidFill>
                <a:srgbClr val="000000"/>
              </a:solidFill>
              <a:latin typeface="Arial"/>
              <a:ea typeface="Arial"/>
              <a:cs typeface="Arial"/>
              <a:sym typeface="Arial"/>
            </a:endParaRPr>
          </a:p>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rgbClr val="4F17A8"/>
                </a:solidFill>
                <a:latin typeface="Arial"/>
                <a:ea typeface="Arial"/>
                <a:cs typeface="Arial"/>
                <a:sym typeface="Arial"/>
              </a:rPr>
              <a:t>Nomination Form</a:t>
            </a:r>
            <a:br>
              <a:rPr b="1" i="0" lang="en-AU" sz="800" u="none" cap="none" strike="noStrike">
                <a:solidFill>
                  <a:schemeClr val="dk1"/>
                </a:solidFill>
                <a:latin typeface="Arial"/>
                <a:ea typeface="Arial"/>
                <a:cs typeface="Arial"/>
                <a:sym typeface="Arial"/>
              </a:rPr>
            </a:br>
            <a:r>
              <a:rPr b="0" i="0" lang="en-AU" sz="1600" u="sng" cap="none" strike="noStrike">
                <a:solidFill>
                  <a:srgbClr val="FF610F"/>
                </a:solidFill>
                <a:latin typeface="Arial"/>
                <a:ea typeface="Arial"/>
                <a:cs typeface="Arial"/>
                <a:sym typeface="Arial"/>
                <a:hlinkClick r:id="rId4">
                  <a:extLst>
                    <a:ext uri="{A12FA001-AC4F-418D-AE19-62706E023703}">
                      <ahyp:hlinkClr val="tx"/>
                    </a:ext>
                  </a:extLst>
                </a:hlinkClick>
              </a:rPr>
              <a:t>nc@pmisydney.org</a:t>
            </a:r>
            <a:r>
              <a:rPr b="0" i="0" lang="en-AU" sz="1600" u="none" cap="none" strike="noStrike">
                <a:solidFill>
                  <a:srgbClr val="FF610F"/>
                </a:solidFill>
                <a:latin typeface="Arial"/>
                <a:ea typeface="Arial"/>
                <a:cs typeface="Arial"/>
                <a:sym typeface="Arial"/>
              </a:rPr>
              <a:t> </a:t>
            </a:r>
            <a:endParaRPr b="0" i="0" sz="1800" u="none" cap="none" strike="noStrike">
              <a:solidFill>
                <a:srgbClr val="FF610F"/>
              </a:solidFill>
              <a:latin typeface="Arial"/>
              <a:ea typeface="Arial"/>
              <a:cs typeface="Arial"/>
              <a:sym typeface="Arial"/>
            </a:endParaRPr>
          </a:p>
        </p:txBody>
      </p:sp>
      <p:sp>
        <p:nvSpPr>
          <p:cNvPr id="135" name="Google Shape;135;p3"/>
          <p:cNvSpPr txBox="1"/>
          <p:nvPr/>
        </p:nvSpPr>
        <p:spPr>
          <a:xfrm>
            <a:off x="1217195" y="1911111"/>
            <a:ext cx="5387583"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36" name="Google Shape;136;p3"/>
          <p:cNvSpPr txBox="1"/>
          <p:nvPr/>
        </p:nvSpPr>
        <p:spPr>
          <a:xfrm>
            <a:off x="2276982" y="2262350"/>
            <a:ext cx="4327796"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37" name="Google Shape;137;p3"/>
          <p:cNvSpPr txBox="1"/>
          <p:nvPr/>
        </p:nvSpPr>
        <p:spPr>
          <a:xfrm>
            <a:off x="341144" y="7258030"/>
            <a:ext cx="2634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38" name="Google Shape;138;p3"/>
          <p:cNvSpPr txBox="1"/>
          <p:nvPr/>
        </p:nvSpPr>
        <p:spPr>
          <a:xfrm>
            <a:off x="3477612" y="7258030"/>
            <a:ext cx="11043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39" name="Google Shape;139;p3"/>
          <p:cNvSpPr txBox="1"/>
          <p:nvPr/>
        </p:nvSpPr>
        <p:spPr>
          <a:xfrm>
            <a:off x="5594678" y="3415391"/>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40" name="Google Shape;140;p3"/>
          <p:cNvSpPr txBox="1"/>
          <p:nvPr/>
        </p:nvSpPr>
        <p:spPr>
          <a:xfrm>
            <a:off x="5594678" y="4099388"/>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41" name="Google Shape;141;p3"/>
          <p:cNvSpPr txBox="1"/>
          <p:nvPr/>
        </p:nvSpPr>
        <p:spPr>
          <a:xfrm>
            <a:off x="5594678" y="4813625"/>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42" name="Google Shape;142;p3"/>
          <p:cNvSpPr txBox="1"/>
          <p:nvPr/>
        </p:nvSpPr>
        <p:spPr>
          <a:xfrm>
            <a:off x="5594678" y="5456614"/>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43" name="Google Shape;143;p3"/>
          <p:cNvSpPr txBox="1"/>
          <p:nvPr/>
        </p:nvSpPr>
        <p:spPr>
          <a:xfrm>
            <a:off x="5594678" y="6032395"/>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44" name="Google Shape;144;p3"/>
          <p:cNvSpPr txBox="1"/>
          <p:nvPr/>
        </p:nvSpPr>
        <p:spPr>
          <a:xfrm>
            <a:off x="5594678" y="6515525"/>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45" name="Google Shape;145;p3"/>
          <p:cNvSpPr txBox="1"/>
          <p:nvPr/>
        </p:nvSpPr>
        <p:spPr>
          <a:xfrm>
            <a:off x="163608" y="7718803"/>
            <a:ext cx="6548784" cy="738664"/>
          </a:xfrm>
          <a:prstGeom prst="rect">
            <a:avLst/>
          </a:prstGeom>
          <a:noFill/>
          <a:ln>
            <a:noFill/>
          </a:ln>
        </p:spPr>
        <p:txBody>
          <a:bodyPr anchorCtr="0" anchor="t" bIns="45700" lIns="91425" spcFirstLastPara="1" rIns="91425" wrap="square" tIns="45700">
            <a:spAutoFit/>
          </a:bodyPr>
          <a:lstStyle/>
          <a:p>
            <a:pPr indent="0" lvl="0" marL="0" marR="356870" rtl="0" algn="ctr">
              <a:lnSpc>
                <a:spcPct val="100000"/>
              </a:lnSpc>
              <a:spcBef>
                <a:spcPts val="0"/>
              </a:spcBef>
              <a:spcAft>
                <a:spcPts val="0"/>
              </a:spcAft>
              <a:buClr>
                <a:srgbClr val="000000"/>
              </a:buClr>
              <a:buSzPts val="1400"/>
              <a:buFont typeface="Arial"/>
              <a:buNone/>
            </a:pPr>
            <a:r>
              <a:rPr b="0" i="0" lang="en-AU" sz="1400" u="none" cap="none" strike="noStrike">
                <a:solidFill>
                  <a:srgbClr val="FF610F"/>
                </a:solidFill>
                <a:latin typeface="Arial"/>
                <a:ea typeface="Arial"/>
                <a:cs typeface="Arial"/>
                <a:sym typeface="Arial"/>
              </a:rPr>
              <a:t>This Nomination Form (including all responses to the selection criteria) may be signed electronically then submitted by e-mail to</a:t>
            </a:r>
            <a:r>
              <a:rPr b="1" i="0" lang="en-AU" sz="1400" u="none" cap="none" strike="noStrike">
                <a:solidFill>
                  <a:srgbClr val="FF610F"/>
                </a:solidFill>
                <a:latin typeface="Arial"/>
                <a:ea typeface="Arial"/>
                <a:cs typeface="Arial"/>
                <a:sym typeface="Arial"/>
              </a:rPr>
              <a:t> </a:t>
            </a:r>
            <a:r>
              <a:rPr b="1" i="0" lang="en-AU" sz="1400" u="sng" cap="none" strike="noStrike">
                <a:solidFill>
                  <a:srgbClr val="FF610F"/>
                </a:solidFill>
                <a:latin typeface="Arial"/>
                <a:ea typeface="Arial"/>
                <a:cs typeface="Arial"/>
                <a:sym typeface="Arial"/>
                <a:hlinkClick r:id="rId5">
                  <a:extLst>
                    <a:ext uri="{A12FA001-AC4F-418D-AE19-62706E023703}">
                      <ahyp:hlinkClr val="tx"/>
                    </a:ext>
                  </a:extLst>
                </a:hlinkClick>
              </a:rPr>
              <a:t>nc@pmisydney.org</a:t>
            </a:r>
            <a:endParaRPr b="0" i="0" sz="1400" u="none" cap="none" strike="noStrike">
              <a:solidFill>
                <a:srgbClr val="FF610F"/>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4"/>
          <p:cNvSpPr/>
          <p:nvPr/>
        </p:nvSpPr>
        <p:spPr>
          <a:xfrm>
            <a:off x="0" y="1690500"/>
            <a:ext cx="6876000" cy="7022986"/>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sp>
        <p:nvSpPr>
          <p:cNvPr id="151" name="Google Shape;151;p4"/>
          <p:cNvSpPr/>
          <p:nvPr/>
        </p:nvSpPr>
        <p:spPr>
          <a:xfrm>
            <a:off x="187392" y="1796192"/>
            <a:ext cx="6516000" cy="6846781"/>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52" name="Google Shape;152;p4"/>
          <p:cNvSpPr/>
          <p:nvPr/>
        </p:nvSpPr>
        <p:spPr>
          <a:xfrm>
            <a:off x="188726" y="1796192"/>
            <a:ext cx="5682685" cy="6846780"/>
          </a:xfrm>
          <a:prstGeom prst="rect">
            <a:avLst/>
          </a:prstGeom>
          <a:noFill/>
          <a:ln>
            <a:noFill/>
          </a:ln>
        </p:spPr>
        <p:txBody>
          <a:bodyPr anchorCtr="0" anchor="t" bIns="144000" lIns="144000" spcFirstLastPara="1" rIns="144000" wrap="square" tIns="72000">
            <a:noAutofit/>
          </a:bodyPr>
          <a:lstStyle/>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Full Name  </a:t>
            </a:r>
            <a:endParaRPr b="0" i="0" sz="1200" u="none" cap="none" strike="noStrike">
              <a:solidFill>
                <a:srgbClr val="A5A5A5"/>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PMI Membership Number </a:t>
            </a:r>
            <a:endParaRPr b="0" i="0" sz="1400" u="none" cap="none" strike="noStrike">
              <a:solidFill>
                <a:srgbClr val="000000"/>
              </a:solidFill>
              <a:latin typeface="Arial"/>
              <a:ea typeface="Arial"/>
              <a:cs typeface="Arial"/>
              <a:sym typeface="Arial"/>
            </a:endParaRPr>
          </a:p>
          <a:p>
            <a:pPr indent="0" lvl="0" marL="0" marR="356870" rtl="0" algn="ctr">
              <a:lnSpc>
                <a:spcPct val="100000"/>
              </a:lnSpc>
              <a:spcBef>
                <a:spcPts val="600"/>
              </a:spcBef>
              <a:spcAft>
                <a:spcPts val="0"/>
              </a:spcAft>
              <a:buClr>
                <a:srgbClr val="000000"/>
              </a:buClr>
              <a:buSzPts val="1200"/>
              <a:buFont typeface="Arial"/>
              <a:buNone/>
            </a:pPr>
            <a:r>
              <a:rPr b="0" i="0" lang="en-AU" sz="1200" u="none" cap="none" strike="noStrike">
                <a:solidFill>
                  <a:srgbClr val="FF610F"/>
                </a:solidFill>
                <a:latin typeface="Arial"/>
                <a:ea typeface="Arial"/>
                <a:cs typeface="Arial"/>
                <a:sym typeface="Arial"/>
              </a:rPr>
              <a:t>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rPr b="1" i="0" lang="en-AU" sz="1400" u="sng" cap="none" strike="noStrike">
                <a:solidFill>
                  <a:srgbClr val="4F17A8"/>
                </a:solidFill>
                <a:latin typeface="Arial"/>
                <a:ea typeface="Arial"/>
                <a:cs typeface="Arial"/>
                <a:sym typeface="Arial"/>
              </a:rPr>
              <a:t>Selection Criteria – Agreement to rules of Nomination</a:t>
            </a:r>
            <a:endParaRPr b="0" i="0" sz="1400" u="none" cap="none" strike="noStrike">
              <a:solidFill>
                <a:srgbClr val="4F17A8"/>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understand that I must be aware of, and provide, my nomination and all supplementary information in the time frames provided by the Nominating Committee (late nominations will not be considered).</a:t>
            </a:r>
            <a:endParaRPr b="0" i="0" sz="1400" u="none" cap="none" strike="noStrike">
              <a:solidFill>
                <a:srgbClr val="000000"/>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understand that the Nominating Committee isn’t responsible for any omissions or errors in the information or materials that I have provided. Any non-compliant submission or information will be returned for correction and resubmission. </a:t>
            </a:r>
            <a:endParaRPr b="0" i="0" sz="1400" u="none" cap="none" strike="noStrike">
              <a:solidFill>
                <a:srgbClr val="000000"/>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understand that I must reside in the geographical areas of the Chapter’s operation (i.e., NSW / ACT) for a minimum of six months each year. The six-month period does not need to be continuous.</a:t>
            </a:r>
            <a:endParaRPr b="0" i="0" sz="1400" u="none" cap="none" strike="noStrike">
              <a:solidFill>
                <a:srgbClr val="000000"/>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understand that all PMI Sydney Chapter Board members are volunteers. </a:t>
            </a:r>
            <a:endParaRPr b="0" i="0" sz="1400" u="none" cap="none" strike="noStrike">
              <a:solidFill>
                <a:srgbClr val="000000"/>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understand that I am nominating for a position on the Board, and that Portfolio allocations will occur at the first Board meeting after the Election results are advised. </a:t>
            </a:r>
            <a:endParaRPr b="0" i="0" sz="1400" u="none" cap="none" strike="noStrike">
              <a:solidFill>
                <a:srgbClr val="000000"/>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understand that proceeding with a nomination indicates that I have completed the self-assessment and understand the eligibility requirements. </a:t>
            </a:r>
            <a:endParaRPr b="0" i="0" sz="1400" u="none" cap="none" strike="noStrike">
              <a:solidFill>
                <a:srgbClr val="000000"/>
              </a:solidFill>
              <a:latin typeface="Arial"/>
              <a:ea typeface="Arial"/>
              <a:cs typeface="Arial"/>
              <a:sym typeface="Arial"/>
            </a:endParaRPr>
          </a:p>
          <a:p>
            <a:pPr indent="-180975" lvl="0" marL="180975" marR="356870" rtl="0" algn="just">
              <a:lnSpc>
                <a:spcPct val="100000"/>
              </a:lnSpc>
              <a:spcBef>
                <a:spcPts val="1200"/>
              </a:spcBef>
              <a:spcAft>
                <a:spcPts val="0"/>
              </a:spcAft>
              <a:buClr>
                <a:srgbClr val="FF610F"/>
              </a:buClr>
              <a:buSzPts val="1200"/>
              <a:buFont typeface="Arial"/>
              <a:buChar char="•"/>
            </a:pPr>
            <a:r>
              <a:rPr b="0" i="0" lang="en-AU" sz="1200" u="none" cap="none" strike="noStrike">
                <a:solidFill>
                  <a:schemeClr val="dk1"/>
                </a:solidFill>
                <a:latin typeface="Arial"/>
                <a:ea typeface="Arial"/>
                <a:cs typeface="Arial"/>
                <a:sym typeface="Arial"/>
              </a:rPr>
              <a:t>I understand and agree to accept the decisions of the Nominating Committee</a:t>
            </a:r>
            <a:endParaRPr b="0" i="0" sz="1200" u="none" cap="none" strike="noStrike">
              <a:solidFill>
                <a:schemeClr val="dk1"/>
              </a:solidFill>
              <a:latin typeface="Arial"/>
              <a:ea typeface="Arial"/>
              <a:cs typeface="Arial"/>
              <a:sym typeface="Arial"/>
            </a:endParaRPr>
          </a:p>
          <a:p>
            <a:pPr indent="0" lvl="0" marL="0" marR="356870" rtl="0" algn="l">
              <a:lnSpc>
                <a:spcPct val="180000"/>
              </a:lnSpc>
              <a:spcBef>
                <a:spcPts val="60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Signature of Candidate: 			   	Date: </a:t>
            </a:r>
            <a:endParaRPr b="0" i="0" sz="1200" u="none" cap="none" strike="noStrike">
              <a:solidFill>
                <a:schemeClr val="dk1"/>
              </a:solidFill>
              <a:latin typeface="Arial"/>
              <a:ea typeface="Arial"/>
              <a:cs typeface="Arial"/>
              <a:sym typeface="Arial"/>
            </a:endParaRPr>
          </a:p>
          <a:p>
            <a:pPr indent="0" lvl="0" marL="0" marR="35687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153" name="Google Shape;153;p4"/>
          <p:cNvSpPr/>
          <p:nvPr/>
        </p:nvSpPr>
        <p:spPr>
          <a:xfrm>
            <a:off x="0" y="8713486"/>
            <a:ext cx="6876000" cy="430513"/>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AU" sz="1400" u="none" cap="none" strike="noStrike">
                <a:solidFill>
                  <a:schemeClr val="lt1"/>
                </a:solidFill>
                <a:latin typeface="Arial"/>
                <a:ea typeface="Arial"/>
                <a:cs typeface="Arial"/>
                <a:sym typeface="Arial"/>
              </a:rPr>
              <a:t>PMI Sydney Chapter – 2025 Elections</a:t>
            </a:r>
            <a:endParaRPr b="1" i="0" sz="1400" u="none" cap="none" strike="noStrike">
              <a:solidFill>
                <a:schemeClr val="lt1"/>
              </a:solidFill>
              <a:latin typeface="Arial"/>
              <a:ea typeface="Arial"/>
              <a:cs typeface="Arial"/>
              <a:sym typeface="Arial"/>
            </a:endParaRPr>
          </a:p>
        </p:txBody>
      </p:sp>
      <p:grpSp>
        <p:nvGrpSpPr>
          <p:cNvPr id="154" name="Google Shape;154;p4"/>
          <p:cNvGrpSpPr/>
          <p:nvPr/>
        </p:nvGrpSpPr>
        <p:grpSpPr>
          <a:xfrm>
            <a:off x="6492388" y="8785486"/>
            <a:ext cx="288000" cy="288000"/>
            <a:chOff x="6507869" y="8793101"/>
            <a:chExt cx="288000" cy="288000"/>
          </a:xfrm>
        </p:grpSpPr>
        <p:sp>
          <p:nvSpPr>
            <p:cNvPr id="155" name="Google Shape;155;p4"/>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56" name="Google Shape;156;p4"/>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AU" sz="1600" u="none" cap="none" strike="noStrike">
                  <a:solidFill>
                    <a:srgbClr val="4F17A8"/>
                  </a:solidFill>
                  <a:latin typeface="Arial"/>
                  <a:ea typeface="Arial"/>
                  <a:cs typeface="Arial"/>
                  <a:sym typeface="Arial"/>
                </a:rPr>
                <a:t>4</a:t>
              </a:r>
              <a:endParaRPr b="0" i="0" sz="1600" u="none" cap="none" strike="noStrike">
                <a:solidFill>
                  <a:srgbClr val="4F17A8"/>
                </a:solidFill>
                <a:latin typeface="Arial"/>
                <a:ea typeface="Arial"/>
                <a:cs typeface="Arial"/>
                <a:sym typeface="Arial"/>
              </a:endParaRPr>
            </a:p>
          </p:txBody>
        </p:sp>
      </p:grpSp>
      <p:sp>
        <p:nvSpPr>
          <p:cNvPr id="157" name="Google Shape;157;p4"/>
          <p:cNvSpPr/>
          <p:nvPr/>
        </p:nvSpPr>
        <p:spPr>
          <a:xfrm>
            <a:off x="0" y="1259260"/>
            <a:ext cx="6876000" cy="432000"/>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1" i="0" lang="en-AU" sz="2400" u="none" cap="none" strike="noStrike">
                <a:solidFill>
                  <a:schemeClr val="lt1"/>
                </a:solidFill>
                <a:latin typeface="Arial"/>
                <a:ea typeface="Arial"/>
                <a:cs typeface="Arial"/>
                <a:sym typeface="Arial"/>
              </a:rPr>
              <a:t>Candidate Responses – Selection Criteria</a:t>
            </a:r>
            <a:endParaRPr b="0" i="0" sz="2400" u="none" cap="none" strike="noStrike">
              <a:solidFill>
                <a:schemeClr val="lt1"/>
              </a:solidFill>
              <a:latin typeface="Arial"/>
              <a:ea typeface="Arial"/>
              <a:cs typeface="Arial"/>
              <a:sym typeface="Arial"/>
            </a:endParaRPr>
          </a:p>
        </p:txBody>
      </p:sp>
      <p:sp>
        <p:nvSpPr>
          <p:cNvPr id="158" name="Google Shape;158;p4"/>
          <p:cNvSpPr/>
          <p:nvPr/>
        </p:nvSpPr>
        <p:spPr>
          <a:xfrm>
            <a:off x="0" y="0"/>
            <a:ext cx="6876000" cy="125927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pic>
        <p:nvPicPr>
          <p:cNvPr id="159" name="Google Shape;159;p4"/>
          <p:cNvPicPr preferRelativeResize="0"/>
          <p:nvPr/>
        </p:nvPicPr>
        <p:blipFill rotWithShape="1">
          <a:blip r:embed="rId3">
            <a:alphaModFix/>
          </a:blip>
          <a:srcRect b="0" l="0" r="0" t="0"/>
          <a:stretch/>
        </p:blipFill>
        <p:spPr>
          <a:xfrm>
            <a:off x="-11575" y="176679"/>
            <a:ext cx="2362258" cy="900000"/>
          </a:xfrm>
          <a:prstGeom prst="rect">
            <a:avLst/>
          </a:prstGeom>
          <a:noFill/>
          <a:ln>
            <a:noFill/>
          </a:ln>
        </p:spPr>
      </p:pic>
      <p:sp>
        <p:nvSpPr>
          <p:cNvPr id="160" name="Google Shape;160;p4"/>
          <p:cNvSpPr/>
          <p:nvPr/>
        </p:nvSpPr>
        <p:spPr>
          <a:xfrm>
            <a:off x="2238882"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chemeClr val="dk1"/>
                </a:solidFill>
                <a:latin typeface="Arial"/>
                <a:ea typeface="Arial"/>
                <a:cs typeface="Arial"/>
                <a:sym typeface="Arial"/>
              </a:rPr>
              <a:t>       2025 Board of Directors Election</a:t>
            </a:r>
            <a:endParaRPr b="0" i="0" sz="1400" u="none" cap="none" strike="noStrike">
              <a:solidFill>
                <a:srgbClr val="000000"/>
              </a:solidFill>
              <a:latin typeface="Arial"/>
              <a:ea typeface="Arial"/>
              <a:cs typeface="Arial"/>
              <a:sym typeface="Arial"/>
            </a:endParaRPr>
          </a:p>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rgbClr val="4F17A8"/>
                </a:solidFill>
                <a:latin typeface="Arial"/>
                <a:ea typeface="Arial"/>
                <a:cs typeface="Arial"/>
                <a:sym typeface="Arial"/>
              </a:rPr>
              <a:t>Nomination Form</a:t>
            </a:r>
            <a:br>
              <a:rPr b="1" i="0" lang="en-AU" sz="800" u="none" cap="none" strike="noStrike">
                <a:solidFill>
                  <a:schemeClr val="dk1"/>
                </a:solidFill>
                <a:latin typeface="Arial"/>
                <a:ea typeface="Arial"/>
                <a:cs typeface="Arial"/>
                <a:sym typeface="Arial"/>
              </a:rPr>
            </a:br>
            <a:r>
              <a:rPr b="0" i="0" lang="en-AU" sz="1600" u="sng" cap="none" strike="noStrike">
                <a:solidFill>
                  <a:srgbClr val="FF610F"/>
                </a:solidFill>
                <a:latin typeface="Arial"/>
                <a:ea typeface="Arial"/>
                <a:cs typeface="Arial"/>
                <a:sym typeface="Arial"/>
                <a:hlinkClick r:id="rId4">
                  <a:extLst>
                    <a:ext uri="{A12FA001-AC4F-418D-AE19-62706E023703}">
                      <ahyp:hlinkClr val="tx"/>
                    </a:ext>
                  </a:extLst>
                </a:hlinkClick>
              </a:rPr>
              <a:t>nc@pmisydney.org</a:t>
            </a:r>
            <a:r>
              <a:rPr b="0" i="0" lang="en-AU" sz="1600" u="none" cap="none" strike="noStrike">
                <a:solidFill>
                  <a:srgbClr val="FF610F"/>
                </a:solidFill>
                <a:latin typeface="Arial"/>
                <a:ea typeface="Arial"/>
                <a:cs typeface="Arial"/>
                <a:sym typeface="Arial"/>
              </a:rPr>
              <a:t> </a:t>
            </a:r>
            <a:endParaRPr b="0" i="0" sz="1800" u="none" cap="none" strike="noStrike">
              <a:solidFill>
                <a:srgbClr val="FF610F"/>
              </a:solidFill>
              <a:latin typeface="Arial"/>
              <a:ea typeface="Arial"/>
              <a:cs typeface="Arial"/>
              <a:sym typeface="Arial"/>
            </a:endParaRPr>
          </a:p>
        </p:txBody>
      </p:sp>
      <p:sp>
        <p:nvSpPr>
          <p:cNvPr id="161" name="Google Shape;161;p4"/>
          <p:cNvSpPr txBox="1"/>
          <p:nvPr/>
        </p:nvSpPr>
        <p:spPr>
          <a:xfrm>
            <a:off x="1211034" y="1852120"/>
            <a:ext cx="5387583"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A5A5A5"/>
              </a:solidFill>
              <a:latin typeface="Arial"/>
              <a:ea typeface="Arial"/>
              <a:cs typeface="Arial"/>
              <a:sym typeface="Arial"/>
            </a:endParaRPr>
          </a:p>
        </p:txBody>
      </p:sp>
      <p:sp>
        <p:nvSpPr>
          <p:cNvPr id="162" name="Google Shape;162;p4"/>
          <p:cNvSpPr txBox="1"/>
          <p:nvPr/>
        </p:nvSpPr>
        <p:spPr>
          <a:xfrm>
            <a:off x="2270821" y="2239455"/>
            <a:ext cx="4327796"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A5A5A5"/>
              </a:solidFill>
              <a:latin typeface="Arial"/>
              <a:ea typeface="Arial"/>
              <a:cs typeface="Arial"/>
              <a:sym typeface="Arial"/>
            </a:endParaRPr>
          </a:p>
        </p:txBody>
      </p:sp>
      <p:sp>
        <p:nvSpPr>
          <p:cNvPr id="163" name="Google Shape;163;p4"/>
          <p:cNvSpPr txBox="1"/>
          <p:nvPr/>
        </p:nvSpPr>
        <p:spPr>
          <a:xfrm>
            <a:off x="325516" y="8141277"/>
            <a:ext cx="2634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64" name="Google Shape;164;p4"/>
          <p:cNvSpPr txBox="1"/>
          <p:nvPr/>
        </p:nvSpPr>
        <p:spPr>
          <a:xfrm>
            <a:off x="3491826" y="8141277"/>
            <a:ext cx="11043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65" name="Google Shape;165;p4"/>
          <p:cNvSpPr txBox="1"/>
          <p:nvPr/>
        </p:nvSpPr>
        <p:spPr>
          <a:xfrm>
            <a:off x="5626617" y="3352121"/>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66" name="Google Shape;166;p4"/>
          <p:cNvSpPr txBox="1"/>
          <p:nvPr/>
        </p:nvSpPr>
        <p:spPr>
          <a:xfrm>
            <a:off x="5626617" y="4264221"/>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67" name="Google Shape;167;p4"/>
          <p:cNvSpPr txBox="1"/>
          <p:nvPr/>
        </p:nvSpPr>
        <p:spPr>
          <a:xfrm>
            <a:off x="5626617" y="5163941"/>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68" name="Google Shape;168;p4"/>
          <p:cNvSpPr txBox="1"/>
          <p:nvPr/>
        </p:nvSpPr>
        <p:spPr>
          <a:xfrm>
            <a:off x="5626617" y="5738454"/>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69" name="Google Shape;169;p4"/>
          <p:cNvSpPr txBox="1"/>
          <p:nvPr/>
        </p:nvSpPr>
        <p:spPr>
          <a:xfrm>
            <a:off x="5626617" y="6317143"/>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70" name="Google Shape;170;p4"/>
          <p:cNvSpPr txBox="1"/>
          <p:nvPr/>
        </p:nvSpPr>
        <p:spPr>
          <a:xfrm>
            <a:off x="5626617" y="7047921"/>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71" name="Google Shape;171;p4"/>
          <p:cNvSpPr txBox="1"/>
          <p:nvPr/>
        </p:nvSpPr>
        <p:spPr>
          <a:xfrm>
            <a:off x="5626617" y="7648150"/>
            <a:ext cx="972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ctr">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5"/>
          <p:cNvSpPr/>
          <p:nvPr/>
        </p:nvSpPr>
        <p:spPr>
          <a:xfrm>
            <a:off x="0" y="1690500"/>
            <a:ext cx="6876000" cy="7022986"/>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sp>
        <p:nvSpPr>
          <p:cNvPr id="177" name="Google Shape;177;p5"/>
          <p:cNvSpPr/>
          <p:nvPr/>
        </p:nvSpPr>
        <p:spPr>
          <a:xfrm>
            <a:off x="187392" y="1796192"/>
            <a:ext cx="6516000" cy="6846781"/>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78" name="Google Shape;178;p5"/>
          <p:cNvSpPr/>
          <p:nvPr/>
        </p:nvSpPr>
        <p:spPr>
          <a:xfrm>
            <a:off x="188726" y="1796192"/>
            <a:ext cx="6481882" cy="6846780"/>
          </a:xfrm>
          <a:prstGeom prst="rect">
            <a:avLst/>
          </a:prstGeom>
          <a:noFill/>
          <a:ln>
            <a:noFill/>
          </a:ln>
        </p:spPr>
        <p:txBody>
          <a:bodyPr anchorCtr="0" anchor="t" bIns="144000" lIns="144000" spcFirstLastPara="1" rIns="144000" wrap="square" tIns="72000">
            <a:noAutofit/>
          </a:bodyPr>
          <a:lstStyle/>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Full Name  </a:t>
            </a:r>
            <a:endParaRPr b="0" i="0" sz="1200" u="none" cap="none" strike="noStrike">
              <a:solidFill>
                <a:srgbClr val="A5A5A5"/>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PMI Membership Number </a:t>
            </a:r>
            <a:endParaRPr b="0" i="0" sz="1400" u="none" cap="none" strike="noStrike">
              <a:solidFill>
                <a:srgbClr val="000000"/>
              </a:solidFill>
              <a:latin typeface="Arial"/>
              <a:ea typeface="Arial"/>
              <a:cs typeface="Arial"/>
              <a:sym typeface="Arial"/>
            </a:endParaRPr>
          </a:p>
          <a:p>
            <a:pPr indent="0" lvl="0" marL="0" marR="356870" rtl="0" algn="ctr">
              <a:lnSpc>
                <a:spcPct val="100000"/>
              </a:lnSpc>
              <a:spcBef>
                <a:spcPts val="600"/>
              </a:spcBef>
              <a:spcAft>
                <a:spcPts val="0"/>
              </a:spcAft>
              <a:buClr>
                <a:srgbClr val="000000"/>
              </a:buClr>
              <a:buSzPts val="1200"/>
              <a:buFont typeface="Arial"/>
              <a:buNone/>
            </a:pPr>
            <a:r>
              <a:rPr b="0" i="0" lang="en-AU" sz="1200" u="none" cap="none" strike="noStrike">
                <a:solidFill>
                  <a:srgbClr val="FF610F"/>
                </a:solidFill>
                <a:latin typeface="Arial"/>
                <a:ea typeface="Arial"/>
                <a:cs typeface="Arial"/>
                <a:sym typeface="Arial"/>
              </a:rPr>
              <a:t>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rPr b="1" i="0" lang="en-AU" sz="1400" u="sng" cap="none" strike="noStrike">
                <a:solidFill>
                  <a:srgbClr val="4F17A8"/>
                </a:solidFill>
                <a:latin typeface="Arial"/>
                <a:ea typeface="Arial"/>
                <a:cs typeface="Arial"/>
                <a:sym typeface="Arial"/>
              </a:rPr>
              <a:t>Selection Criteria Demonstration of Desirable Criteria of Candidates</a:t>
            </a:r>
            <a:endParaRPr b="0" i="0" sz="1400" u="none" cap="none" strike="noStrike">
              <a:solidFill>
                <a:srgbClr val="4F17A8"/>
              </a:solidFill>
              <a:latin typeface="Arial"/>
              <a:ea typeface="Arial"/>
              <a:cs typeface="Arial"/>
              <a:sym typeface="Arial"/>
            </a:endParaRPr>
          </a:p>
          <a:p>
            <a:pPr indent="0" lvl="0" marL="0" marR="356870" rtl="0" algn="just">
              <a:lnSpc>
                <a:spcPct val="100000"/>
              </a:lnSpc>
              <a:spcBef>
                <a:spcPts val="120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Please refer to the seven desirable criteria provided to be a candidate for a PMISC Board of Directors and address in the space below the attributes you can bring to the Board and why that is important. </a:t>
            </a:r>
            <a:endParaRPr b="0" i="0" sz="1400" u="none" cap="none" strike="noStrike">
              <a:solidFill>
                <a:srgbClr val="000000"/>
              </a:solidFill>
              <a:latin typeface="Arial"/>
              <a:ea typeface="Arial"/>
              <a:cs typeface="Arial"/>
              <a:sym typeface="Arial"/>
            </a:endParaRPr>
          </a:p>
          <a:p>
            <a:pPr indent="0" lvl="0" marL="0" marR="356870" rtl="0" algn="ctr">
              <a:lnSpc>
                <a:spcPct val="100000"/>
              </a:lnSpc>
              <a:spcBef>
                <a:spcPts val="60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l">
              <a:lnSpc>
                <a:spcPct val="180000"/>
              </a:lnSpc>
              <a:spcBef>
                <a:spcPts val="120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Signature of Candidate: 			   	Date: </a:t>
            </a:r>
            <a:endParaRPr b="0" i="0" sz="1200" u="none" cap="none" strike="noStrike">
              <a:solidFill>
                <a:schemeClr val="dk1"/>
              </a:solidFill>
              <a:latin typeface="Arial"/>
              <a:ea typeface="Arial"/>
              <a:cs typeface="Arial"/>
              <a:sym typeface="Arial"/>
            </a:endParaRPr>
          </a:p>
          <a:p>
            <a:pPr indent="0" lvl="0" marL="0" marR="35687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179" name="Google Shape;179;p5"/>
          <p:cNvSpPr/>
          <p:nvPr/>
        </p:nvSpPr>
        <p:spPr>
          <a:xfrm>
            <a:off x="0" y="8713486"/>
            <a:ext cx="6876000" cy="430513"/>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AU" sz="1400" u="none" cap="none" strike="noStrike">
                <a:solidFill>
                  <a:schemeClr val="lt1"/>
                </a:solidFill>
                <a:latin typeface="Arial"/>
                <a:ea typeface="Arial"/>
                <a:cs typeface="Arial"/>
                <a:sym typeface="Arial"/>
              </a:rPr>
              <a:t>PMI Sydney Chapter – 2025 Elections</a:t>
            </a:r>
            <a:endParaRPr b="1" i="0" sz="1400" u="none" cap="none" strike="noStrike">
              <a:solidFill>
                <a:schemeClr val="lt1"/>
              </a:solidFill>
              <a:latin typeface="Arial"/>
              <a:ea typeface="Arial"/>
              <a:cs typeface="Arial"/>
              <a:sym typeface="Arial"/>
            </a:endParaRPr>
          </a:p>
        </p:txBody>
      </p:sp>
      <p:grpSp>
        <p:nvGrpSpPr>
          <p:cNvPr id="180" name="Google Shape;180;p5"/>
          <p:cNvGrpSpPr/>
          <p:nvPr/>
        </p:nvGrpSpPr>
        <p:grpSpPr>
          <a:xfrm>
            <a:off x="6492388" y="8785486"/>
            <a:ext cx="288000" cy="288000"/>
            <a:chOff x="6507869" y="8793101"/>
            <a:chExt cx="288000" cy="288000"/>
          </a:xfrm>
        </p:grpSpPr>
        <p:sp>
          <p:nvSpPr>
            <p:cNvPr id="181" name="Google Shape;181;p5"/>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82" name="Google Shape;182;p5"/>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AU" sz="1600" u="none" cap="none" strike="noStrike">
                  <a:solidFill>
                    <a:srgbClr val="4F17A8"/>
                  </a:solidFill>
                  <a:latin typeface="Arial"/>
                  <a:ea typeface="Arial"/>
                  <a:cs typeface="Arial"/>
                  <a:sym typeface="Arial"/>
                </a:rPr>
                <a:t>5</a:t>
              </a:r>
              <a:endParaRPr b="0" i="0" sz="1600" u="none" cap="none" strike="noStrike">
                <a:solidFill>
                  <a:srgbClr val="4F17A8"/>
                </a:solidFill>
                <a:latin typeface="Arial"/>
                <a:ea typeface="Arial"/>
                <a:cs typeface="Arial"/>
                <a:sym typeface="Arial"/>
              </a:endParaRPr>
            </a:p>
          </p:txBody>
        </p:sp>
      </p:grpSp>
      <p:sp>
        <p:nvSpPr>
          <p:cNvPr id="183" name="Google Shape;183;p5"/>
          <p:cNvSpPr/>
          <p:nvPr/>
        </p:nvSpPr>
        <p:spPr>
          <a:xfrm>
            <a:off x="0" y="1259260"/>
            <a:ext cx="6876000" cy="432000"/>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1" i="0" lang="en-AU" sz="2400" u="none" cap="none" strike="noStrike">
                <a:solidFill>
                  <a:schemeClr val="lt1"/>
                </a:solidFill>
                <a:latin typeface="Arial"/>
                <a:ea typeface="Arial"/>
                <a:cs typeface="Arial"/>
                <a:sym typeface="Arial"/>
              </a:rPr>
              <a:t>Candidate Responses – Selection Criteria</a:t>
            </a:r>
            <a:endParaRPr b="0" i="0" sz="2400" u="none" cap="none" strike="noStrike">
              <a:solidFill>
                <a:schemeClr val="lt1"/>
              </a:solidFill>
              <a:latin typeface="Arial"/>
              <a:ea typeface="Arial"/>
              <a:cs typeface="Arial"/>
              <a:sym typeface="Arial"/>
            </a:endParaRPr>
          </a:p>
        </p:txBody>
      </p:sp>
      <p:sp>
        <p:nvSpPr>
          <p:cNvPr id="184" name="Google Shape;184;p5"/>
          <p:cNvSpPr/>
          <p:nvPr/>
        </p:nvSpPr>
        <p:spPr>
          <a:xfrm>
            <a:off x="0" y="0"/>
            <a:ext cx="6876000" cy="125927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pic>
        <p:nvPicPr>
          <p:cNvPr id="185" name="Google Shape;185;p5"/>
          <p:cNvPicPr preferRelativeResize="0"/>
          <p:nvPr/>
        </p:nvPicPr>
        <p:blipFill rotWithShape="1">
          <a:blip r:embed="rId3">
            <a:alphaModFix/>
          </a:blip>
          <a:srcRect b="0" l="0" r="0" t="0"/>
          <a:stretch/>
        </p:blipFill>
        <p:spPr>
          <a:xfrm>
            <a:off x="-11575" y="176679"/>
            <a:ext cx="2362258" cy="900000"/>
          </a:xfrm>
          <a:prstGeom prst="rect">
            <a:avLst/>
          </a:prstGeom>
          <a:noFill/>
          <a:ln>
            <a:noFill/>
          </a:ln>
        </p:spPr>
      </p:pic>
      <p:sp>
        <p:nvSpPr>
          <p:cNvPr id="186" name="Google Shape;186;p5"/>
          <p:cNvSpPr/>
          <p:nvPr/>
        </p:nvSpPr>
        <p:spPr>
          <a:xfrm>
            <a:off x="2238882"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chemeClr val="dk1"/>
                </a:solidFill>
                <a:latin typeface="Arial"/>
                <a:ea typeface="Arial"/>
                <a:cs typeface="Arial"/>
                <a:sym typeface="Arial"/>
              </a:rPr>
              <a:t>       2025 Board of Directors Election</a:t>
            </a:r>
            <a:endParaRPr b="0" i="0" sz="1400" u="none" cap="none" strike="noStrike">
              <a:solidFill>
                <a:srgbClr val="000000"/>
              </a:solidFill>
              <a:latin typeface="Arial"/>
              <a:ea typeface="Arial"/>
              <a:cs typeface="Arial"/>
              <a:sym typeface="Arial"/>
            </a:endParaRPr>
          </a:p>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rgbClr val="4F17A8"/>
                </a:solidFill>
                <a:latin typeface="Arial"/>
                <a:ea typeface="Arial"/>
                <a:cs typeface="Arial"/>
                <a:sym typeface="Arial"/>
              </a:rPr>
              <a:t>Nomination Form</a:t>
            </a:r>
            <a:br>
              <a:rPr b="1" i="0" lang="en-AU" sz="800" u="none" cap="none" strike="noStrike">
                <a:solidFill>
                  <a:schemeClr val="dk1"/>
                </a:solidFill>
                <a:latin typeface="Arial"/>
                <a:ea typeface="Arial"/>
                <a:cs typeface="Arial"/>
                <a:sym typeface="Arial"/>
              </a:rPr>
            </a:br>
            <a:r>
              <a:rPr b="0" i="0" lang="en-AU" sz="1600" u="sng" cap="none" strike="noStrike">
                <a:solidFill>
                  <a:srgbClr val="FF610F"/>
                </a:solidFill>
                <a:latin typeface="Arial"/>
                <a:ea typeface="Arial"/>
                <a:cs typeface="Arial"/>
                <a:sym typeface="Arial"/>
                <a:hlinkClick r:id="rId4">
                  <a:extLst>
                    <a:ext uri="{A12FA001-AC4F-418D-AE19-62706E023703}">
                      <ahyp:hlinkClr val="tx"/>
                    </a:ext>
                  </a:extLst>
                </a:hlinkClick>
              </a:rPr>
              <a:t>nc@pmisydney.org</a:t>
            </a:r>
            <a:r>
              <a:rPr b="0" i="0" lang="en-AU" sz="1600" u="none" cap="none" strike="noStrike">
                <a:solidFill>
                  <a:srgbClr val="FF610F"/>
                </a:solidFill>
                <a:latin typeface="Arial"/>
                <a:ea typeface="Arial"/>
                <a:cs typeface="Arial"/>
                <a:sym typeface="Arial"/>
              </a:rPr>
              <a:t> </a:t>
            </a:r>
            <a:endParaRPr b="0" i="0" sz="1800" u="none" cap="none" strike="noStrike">
              <a:solidFill>
                <a:srgbClr val="FF610F"/>
              </a:solidFill>
              <a:latin typeface="Arial"/>
              <a:ea typeface="Arial"/>
              <a:cs typeface="Arial"/>
              <a:sym typeface="Arial"/>
            </a:endParaRPr>
          </a:p>
        </p:txBody>
      </p:sp>
      <p:sp>
        <p:nvSpPr>
          <p:cNvPr id="187" name="Google Shape;187;p5"/>
          <p:cNvSpPr txBox="1"/>
          <p:nvPr/>
        </p:nvSpPr>
        <p:spPr>
          <a:xfrm>
            <a:off x="1191655" y="1888245"/>
            <a:ext cx="5387583"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A5A5A5"/>
              </a:solidFill>
              <a:latin typeface="Arial"/>
              <a:ea typeface="Arial"/>
              <a:cs typeface="Arial"/>
              <a:sym typeface="Arial"/>
            </a:endParaRPr>
          </a:p>
        </p:txBody>
      </p:sp>
      <p:sp>
        <p:nvSpPr>
          <p:cNvPr id="188" name="Google Shape;188;p5"/>
          <p:cNvSpPr txBox="1"/>
          <p:nvPr/>
        </p:nvSpPr>
        <p:spPr>
          <a:xfrm>
            <a:off x="2251442" y="2275580"/>
            <a:ext cx="4327796"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A5A5A5"/>
              </a:solidFill>
              <a:latin typeface="Arial"/>
              <a:ea typeface="Arial"/>
              <a:cs typeface="Arial"/>
              <a:sym typeface="Arial"/>
            </a:endParaRPr>
          </a:p>
        </p:txBody>
      </p:sp>
      <p:sp>
        <p:nvSpPr>
          <p:cNvPr id="189" name="Google Shape;189;p5"/>
          <p:cNvSpPr txBox="1"/>
          <p:nvPr/>
        </p:nvSpPr>
        <p:spPr>
          <a:xfrm>
            <a:off x="351259" y="8271095"/>
            <a:ext cx="2634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90" name="Google Shape;190;p5"/>
          <p:cNvSpPr txBox="1"/>
          <p:nvPr/>
        </p:nvSpPr>
        <p:spPr>
          <a:xfrm>
            <a:off x="3543322" y="8271095"/>
            <a:ext cx="11043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191" name="Google Shape;191;p5"/>
          <p:cNvSpPr txBox="1"/>
          <p:nvPr/>
        </p:nvSpPr>
        <p:spPr>
          <a:xfrm>
            <a:off x="351238" y="3881074"/>
            <a:ext cx="6228000" cy="3967011"/>
          </a:xfrm>
          <a:prstGeom prst="rect">
            <a:avLst/>
          </a:prstGeom>
          <a:noFill/>
          <a:ln cap="flat" cmpd="sng" w="9525">
            <a:solidFill>
              <a:srgbClr val="A5A5A5"/>
            </a:solidFill>
            <a:prstDash val="solid"/>
            <a:round/>
            <a:headEnd len="sm" w="sm" type="none"/>
            <a:tailEnd len="sm" w="sm" type="none"/>
          </a:ln>
        </p:spPr>
        <p:txBody>
          <a:bodyPr anchorCtr="0" anchor="t"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6"/>
          <p:cNvSpPr/>
          <p:nvPr/>
        </p:nvSpPr>
        <p:spPr>
          <a:xfrm>
            <a:off x="-9000" y="1712148"/>
            <a:ext cx="6876000" cy="7052447"/>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sp>
        <p:nvSpPr>
          <p:cNvPr id="197" name="Google Shape;197;p6"/>
          <p:cNvSpPr/>
          <p:nvPr/>
        </p:nvSpPr>
        <p:spPr>
          <a:xfrm>
            <a:off x="187392" y="1840620"/>
            <a:ext cx="6516000" cy="6802353"/>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198" name="Google Shape;198;p6"/>
          <p:cNvSpPr/>
          <p:nvPr/>
        </p:nvSpPr>
        <p:spPr>
          <a:xfrm>
            <a:off x="188726" y="1824767"/>
            <a:ext cx="6711058" cy="6846780"/>
          </a:xfrm>
          <a:prstGeom prst="rect">
            <a:avLst/>
          </a:prstGeom>
          <a:noFill/>
          <a:ln>
            <a:noFill/>
          </a:ln>
        </p:spPr>
        <p:txBody>
          <a:bodyPr anchorCtr="0" anchor="t" bIns="144000" lIns="144000" spcFirstLastPara="1" rIns="144000" wrap="square" tIns="72000">
            <a:noAutofit/>
          </a:bodyPr>
          <a:lstStyle/>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Full Name  </a:t>
            </a:r>
            <a:endParaRPr b="0" i="0" sz="1200" u="none" cap="none" strike="noStrike">
              <a:solidFill>
                <a:srgbClr val="A5A5A5"/>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PMI Membership Number </a:t>
            </a:r>
            <a:endParaRPr b="0" i="0" sz="1400" u="none" cap="none" strike="noStrike">
              <a:solidFill>
                <a:srgbClr val="000000"/>
              </a:solidFill>
              <a:latin typeface="Arial"/>
              <a:ea typeface="Arial"/>
              <a:cs typeface="Arial"/>
              <a:sym typeface="Arial"/>
            </a:endParaRPr>
          </a:p>
          <a:p>
            <a:pPr indent="0" lvl="0" marL="0" marR="356870" rtl="0" algn="ctr">
              <a:lnSpc>
                <a:spcPct val="100000"/>
              </a:lnSpc>
              <a:spcBef>
                <a:spcPts val="600"/>
              </a:spcBef>
              <a:spcAft>
                <a:spcPts val="0"/>
              </a:spcAft>
              <a:buClr>
                <a:srgbClr val="000000"/>
              </a:buClr>
              <a:buSzPts val="1200"/>
              <a:buFont typeface="Arial"/>
              <a:buNone/>
            </a:pPr>
            <a:r>
              <a:rPr b="0" i="0" lang="en-AU" sz="1200" u="none" cap="none" strike="noStrike">
                <a:solidFill>
                  <a:srgbClr val="FF610F"/>
                </a:solidFill>
                <a:latin typeface="Arial"/>
                <a:ea typeface="Arial"/>
                <a:cs typeface="Arial"/>
                <a:sym typeface="Arial"/>
              </a:rPr>
              <a:t>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rPr b="1" i="0" lang="en-AU" sz="1400" u="sng" cap="none" strike="noStrike">
                <a:solidFill>
                  <a:srgbClr val="4F17A8"/>
                </a:solidFill>
                <a:latin typeface="Arial"/>
                <a:ea typeface="Arial"/>
                <a:cs typeface="Arial"/>
                <a:sym typeface="Arial"/>
              </a:rPr>
              <a:t>Selection Criteria: Additional Questions for Candidates</a:t>
            </a:r>
            <a:br>
              <a:rPr b="1" i="0" lang="en-AU" sz="1400" u="sng" cap="none" strike="noStrike">
                <a:solidFill>
                  <a:srgbClr val="4F17A8"/>
                </a:solidFill>
                <a:latin typeface="Arial"/>
                <a:ea typeface="Arial"/>
                <a:cs typeface="Arial"/>
                <a:sym typeface="Arial"/>
              </a:rPr>
            </a:br>
            <a:endParaRPr b="1" i="0" sz="1200" u="none" cap="none" strike="noStrike">
              <a:solidFill>
                <a:schemeClr val="dk1"/>
              </a:solidFill>
              <a:latin typeface="Arial"/>
              <a:ea typeface="Arial"/>
              <a:cs typeface="Arial"/>
              <a:sym typeface="Arial"/>
            </a:endParaRPr>
          </a:p>
          <a:p>
            <a:pPr indent="-228600" lvl="0" marL="228600" marR="356870" rtl="0" algn="l">
              <a:lnSpc>
                <a:spcPct val="100000"/>
              </a:lnSpc>
              <a:spcBef>
                <a:spcPts val="600"/>
              </a:spcBef>
              <a:spcAft>
                <a:spcPts val="0"/>
              </a:spcAft>
              <a:buClr>
                <a:srgbClr val="FF610F"/>
              </a:buClr>
              <a:buSzPts val="1200"/>
              <a:buFont typeface="Arial"/>
              <a:buAutoNum type="arabicPeriod"/>
            </a:pPr>
            <a:r>
              <a:rPr b="1" i="0" lang="en-AU" sz="1200" u="none" cap="none" strike="noStrike">
                <a:solidFill>
                  <a:schemeClr val="dk1"/>
                </a:solidFill>
                <a:latin typeface="Arial"/>
                <a:ea typeface="Arial"/>
                <a:cs typeface="Arial"/>
                <a:sym typeface="Arial"/>
              </a:rPr>
              <a:t>Please outline why you would like to nominate for the Sydney Chapter Board.</a:t>
            </a:r>
            <a:endParaRPr b="1" i="0" sz="1200" u="none" cap="none" strike="noStrike">
              <a:solidFill>
                <a:srgbClr val="000000"/>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228600" lvl="0" marL="228600" marR="356870" rtl="0" algn="l">
              <a:lnSpc>
                <a:spcPct val="100000"/>
              </a:lnSpc>
              <a:spcBef>
                <a:spcPts val="0"/>
              </a:spcBef>
              <a:spcAft>
                <a:spcPts val="0"/>
              </a:spcAft>
              <a:buClr>
                <a:srgbClr val="FF610F"/>
              </a:buClr>
              <a:buSzPts val="1200"/>
              <a:buFont typeface="Arial"/>
              <a:buAutoNum type="arabicPeriod"/>
            </a:pPr>
            <a:r>
              <a:rPr b="1" i="0" lang="en-AU" sz="1200" u="none" cap="none" strike="noStrike">
                <a:solidFill>
                  <a:schemeClr val="dk1"/>
                </a:solidFill>
                <a:latin typeface="Arial"/>
                <a:ea typeface="Arial"/>
                <a:cs typeface="Arial"/>
                <a:sym typeface="Arial"/>
              </a:rPr>
              <a:t>Please outline how you would promote the profession of project management as a Board member.</a:t>
            </a:r>
            <a:endParaRPr b="1" i="0" sz="1400" u="none" cap="none" strike="noStrike">
              <a:solidFill>
                <a:srgbClr val="000000"/>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600"/>
              </a:spcBef>
              <a:spcAft>
                <a:spcPts val="0"/>
              </a:spcAft>
              <a:buClr>
                <a:srgbClr val="000000"/>
              </a:buClr>
              <a:buSzPts val="300"/>
              <a:buFont typeface="Arial"/>
              <a:buNone/>
            </a:pPr>
            <a:r>
              <a:t/>
            </a:r>
            <a:endParaRPr b="0" i="0" sz="300" u="none" cap="none" strike="noStrike">
              <a:solidFill>
                <a:srgbClr val="FF610F"/>
              </a:solidFill>
              <a:latin typeface="Arial"/>
              <a:ea typeface="Arial"/>
              <a:cs typeface="Arial"/>
              <a:sym typeface="Arial"/>
            </a:endParaRPr>
          </a:p>
          <a:p>
            <a:pPr indent="0" lvl="0" marL="0" marR="356870" rtl="0" algn="l">
              <a:lnSpc>
                <a:spcPct val="180000"/>
              </a:lnSpc>
              <a:spcBef>
                <a:spcPts val="60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Signature of Candidate:				   Date: </a:t>
            </a:r>
            <a:endParaRPr b="0" i="0" sz="1200" u="none" cap="none" strike="noStrike">
              <a:solidFill>
                <a:schemeClr val="dk1"/>
              </a:solidFill>
              <a:latin typeface="Arial"/>
              <a:ea typeface="Arial"/>
              <a:cs typeface="Arial"/>
              <a:sym typeface="Arial"/>
            </a:endParaRPr>
          </a:p>
          <a:p>
            <a:pPr indent="0" lvl="0" marL="0" marR="35687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199" name="Google Shape;199;p6"/>
          <p:cNvSpPr/>
          <p:nvPr/>
        </p:nvSpPr>
        <p:spPr>
          <a:xfrm>
            <a:off x="0" y="8713486"/>
            <a:ext cx="6876000" cy="430513"/>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AU" sz="1400" u="none" cap="none" strike="noStrike">
                <a:solidFill>
                  <a:schemeClr val="lt1"/>
                </a:solidFill>
                <a:latin typeface="Arial"/>
                <a:ea typeface="Arial"/>
                <a:cs typeface="Arial"/>
                <a:sym typeface="Arial"/>
              </a:rPr>
              <a:t>PMI Sydney Chapter – 2025 Elections</a:t>
            </a:r>
            <a:endParaRPr b="1" i="0" sz="1400" u="none" cap="none" strike="noStrike">
              <a:solidFill>
                <a:schemeClr val="lt1"/>
              </a:solidFill>
              <a:latin typeface="Arial"/>
              <a:ea typeface="Arial"/>
              <a:cs typeface="Arial"/>
              <a:sym typeface="Arial"/>
            </a:endParaRPr>
          </a:p>
        </p:txBody>
      </p:sp>
      <p:grpSp>
        <p:nvGrpSpPr>
          <p:cNvPr id="200" name="Google Shape;200;p6"/>
          <p:cNvGrpSpPr/>
          <p:nvPr/>
        </p:nvGrpSpPr>
        <p:grpSpPr>
          <a:xfrm>
            <a:off x="6492388" y="8785486"/>
            <a:ext cx="288000" cy="288000"/>
            <a:chOff x="6507869" y="8793101"/>
            <a:chExt cx="288000" cy="288000"/>
          </a:xfrm>
        </p:grpSpPr>
        <p:sp>
          <p:nvSpPr>
            <p:cNvPr id="201" name="Google Shape;201;p6"/>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02" name="Google Shape;202;p6"/>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AU" sz="1600" u="none" cap="none" strike="noStrike">
                  <a:solidFill>
                    <a:srgbClr val="4F17A8"/>
                  </a:solidFill>
                  <a:latin typeface="Arial"/>
                  <a:ea typeface="Arial"/>
                  <a:cs typeface="Arial"/>
                  <a:sym typeface="Arial"/>
                </a:rPr>
                <a:t>6</a:t>
              </a:r>
              <a:endParaRPr b="0" i="0" sz="1600" u="none" cap="none" strike="noStrike">
                <a:solidFill>
                  <a:srgbClr val="4F17A8"/>
                </a:solidFill>
                <a:latin typeface="Arial"/>
                <a:ea typeface="Arial"/>
                <a:cs typeface="Arial"/>
                <a:sym typeface="Arial"/>
              </a:endParaRPr>
            </a:p>
          </p:txBody>
        </p:sp>
      </p:grpSp>
      <p:sp>
        <p:nvSpPr>
          <p:cNvPr id="203" name="Google Shape;203;p6"/>
          <p:cNvSpPr/>
          <p:nvPr/>
        </p:nvSpPr>
        <p:spPr>
          <a:xfrm>
            <a:off x="0" y="1259260"/>
            <a:ext cx="6876000" cy="432000"/>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1" i="0" lang="en-AU" sz="2400" u="none" cap="none" strike="noStrike">
                <a:solidFill>
                  <a:schemeClr val="lt1"/>
                </a:solidFill>
                <a:latin typeface="Arial"/>
                <a:ea typeface="Arial"/>
                <a:cs typeface="Arial"/>
                <a:sym typeface="Arial"/>
              </a:rPr>
              <a:t>Candidate Responses – Selection Criteria</a:t>
            </a:r>
            <a:endParaRPr b="0" i="0" sz="2400" u="none" cap="none" strike="noStrike">
              <a:solidFill>
                <a:schemeClr val="lt1"/>
              </a:solidFill>
              <a:latin typeface="Arial"/>
              <a:ea typeface="Arial"/>
              <a:cs typeface="Arial"/>
              <a:sym typeface="Arial"/>
            </a:endParaRPr>
          </a:p>
        </p:txBody>
      </p:sp>
      <p:sp>
        <p:nvSpPr>
          <p:cNvPr id="204" name="Google Shape;204;p6"/>
          <p:cNvSpPr/>
          <p:nvPr/>
        </p:nvSpPr>
        <p:spPr>
          <a:xfrm>
            <a:off x="0" y="0"/>
            <a:ext cx="6876000" cy="125927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pic>
        <p:nvPicPr>
          <p:cNvPr id="205" name="Google Shape;205;p6"/>
          <p:cNvPicPr preferRelativeResize="0"/>
          <p:nvPr/>
        </p:nvPicPr>
        <p:blipFill rotWithShape="1">
          <a:blip r:embed="rId3">
            <a:alphaModFix/>
          </a:blip>
          <a:srcRect b="0" l="0" r="0" t="0"/>
          <a:stretch/>
        </p:blipFill>
        <p:spPr>
          <a:xfrm>
            <a:off x="-11575" y="176679"/>
            <a:ext cx="2362258" cy="900000"/>
          </a:xfrm>
          <a:prstGeom prst="rect">
            <a:avLst/>
          </a:prstGeom>
          <a:noFill/>
          <a:ln>
            <a:noFill/>
          </a:ln>
        </p:spPr>
      </p:pic>
      <p:sp>
        <p:nvSpPr>
          <p:cNvPr id="206" name="Google Shape;206;p6"/>
          <p:cNvSpPr/>
          <p:nvPr/>
        </p:nvSpPr>
        <p:spPr>
          <a:xfrm>
            <a:off x="2238882"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chemeClr val="dk1"/>
                </a:solidFill>
                <a:latin typeface="Arial"/>
                <a:ea typeface="Arial"/>
                <a:cs typeface="Arial"/>
                <a:sym typeface="Arial"/>
              </a:rPr>
              <a:t>       2025 Board of Directors Election</a:t>
            </a:r>
            <a:endParaRPr b="0" i="0" sz="1400" u="none" cap="none" strike="noStrike">
              <a:solidFill>
                <a:srgbClr val="000000"/>
              </a:solidFill>
              <a:latin typeface="Arial"/>
              <a:ea typeface="Arial"/>
              <a:cs typeface="Arial"/>
              <a:sym typeface="Arial"/>
            </a:endParaRPr>
          </a:p>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rgbClr val="4F17A8"/>
                </a:solidFill>
                <a:latin typeface="Arial"/>
                <a:ea typeface="Arial"/>
                <a:cs typeface="Arial"/>
                <a:sym typeface="Arial"/>
              </a:rPr>
              <a:t>Nomination Form</a:t>
            </a:r>
            <a:br>
              <a:rPr b="1" i="0" lang="en-AU" sz="800" u="none" cap="none" strike="noStrike">
                <a:solidFill>
                  <a:schemeClr val="dk1"/>
                </a:solidFill>
                <a:latin typeface="Arial"/>
                <a:ea typeface="Arial"/>
                <a:cs typeface="Arial"/>
                <a:sym typeface="Arial"/>
              </a:rPr>
            </a:br>
            <a:r>
              <a:rPr b="0" i="0" lang="en-AU" sz="1600" u="sng" cap="none" strike="noStrike">
                <a:solidFill>
                  <a:srgbClr val="FF610F"/>
                </a:solidFill>
                <a:latin typeface="Arial"/>
                <a:ea typeface="Arial"/>
                <a:cs typeface="Arial"/>
                <a:sym typeface="Arial"/>
                <a:hlinkClick r:id="rId4">
                  <a:extLst>
                    <a:ext uri="{A12FA001-AC4F-418D-AE19-62706E023703}">
                      <ahyp:hlinkClr val="tx"/>
                    </a:ext>
                  </a:extLst>
                </a:hlinkClick>
              </a:rPr>
              <a:t>nc@pmisydney.org</a:t>
            </a:r>
            <a:r>
              <a:rPr b="0" i="0" lang="en-AU" sz="1600" u="none" cap="none" strike="noStrike">
                <a:solidFill>
                  <a:srgbClr val="FF610F"/>
                </a:solidFill>
                <a:latin typeface="Arial"/>
                <a:ea typeface="Arial"/>
                <a:cs typeface="Arial"/>
                <a:sym typeface="Arial"/>
              </a:rPr>
              <a:t> </a:t>
            </a:r>
            <a:endParaRPr b="0" i="0" sz="1800" u="none" cap="none" strike="noStrike">
              <a:solidFill>
                <a:srgbClr val="FF610F"/>
              </a:solidFill>
              <a:latin typeface="Arial"/>
              <a:ea typeface="Arial"/>
              <a:cs typeface="Arial"/>
              <a:sym typeface="Arial"/>
            </a:endParaRPr>
          </a:p>
        </p:txBody>
      </p:sp>
      <p:sp>
        <p:nvSpPr>
          <p:cNvPr id="207" name="Google Shape;207;p6"/>
          <p:cNvSpPr txBox="1"/>
          <p:nvPr/>
        </p:nvSpPr>
        <p:spPr>
          <a:xfrm>
            <a:off x="1179094" y="1897770"/>
            <a:ext cx="5387583"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A5A5A5"/>
              </a:solidFill>
              <a:latin typeface="Arial"/>
              <a:ea typeface="Arial"/>
              <a:cs typeface="Arial"/>
              <a:sym typeface="Arial"/>
            </a:endParaRPr>
          </a:p>
        </p:txBody>
      </p:sp>
      <p:sp>
        <p:nvSpPr>
          <p:cNvPr id="208" name="Google Shape;208;p6"/>
          <p:cNvSpPr txBox="1"/>
          <p:nvPr/>
        </p:nvSpPr>
        <p:spPr>
          <a:xfrm>
            <a:off x="2238882" y="2294630"/>
            <a:ext cx="4327796"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A5A5A5"/>
              </a:solidFill>
              <a:latin typeface="Arial"/>
              <a:ea typeface="Arial"/>
              <a:cs typeface="Arial"/>
              <a:sym typeface="Arial"/>
            </a:endParaRPr>
          </a:p>
        </p:txBody>
      </p:sp>
      <p:sp>
        <p:nvSpPr>
          <p:cNvPr id="209" name="Google Shape;209;p6"/>
          <p:cNvSpPr txBox="1"/>
          <p:nvPr/>
        </p:nvSpPr>
        <p:spPr>
          <a:xfrm>
            <a:off x="356436" y="8155170"/>
            <a:ext cx="2634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210" name="Google Shape;210;p6"/>
          <p:cNvSpPr txBox="1"/>
          <p:nvPr/>
        </p:nvSpPr>
        <p:spPr>
          <a:xfrm>
            <a:off x="3611187" y="8155165"/>
            <a:ext cx="11043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211" name="Google Shape;211;p6"/>
          <p:cNvSpPr txBox="1"/>
          <p:nvPr/>
        </p:nvSpPr>
        <p:spPr>
          <a:xfrm>
            <a:off x="324000" y="3666277"/>
            <a:ext cx="6228000" cy="1773768"/>
          </a:xfrm>
          <a:prstGeom prst="rect">
            <a:avLst/>
          </a:prstGeom>
          <a:noFill/>
          <a:ln cap="flat" cmpd="sng" w="9525">
            <a:solidFill>
              <a:srgbClr val="A5A5A5"/>
            </a:solidFill>
            <a:prstDash val="solid"/>
            <a:round/>
            <a:headEnd len="sm" w="sm" type="none"/>
            <a:tailEnd len="sm" w="sm" type="none"/>
          </a:ln>
        </p:spPr>
        <p:txBody>
          <a:bodyPr anchorCtr="0" anchor="t"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212" name="Google Shape;212;p6"/>
          <p:cNvSpPr txBox="1"/>
          <p:nvPr/>
        </p:nvSpPr>
        <p:spPr>
          <a:xfrm>
            <a:off x="356430" y="6067761"/>
            <a:ext cx="6228000" cy="1817100"/>
          </a:xfrm>
          <a:prstGeom prst="rect">
            <a:avLst/>
          </a:prstGeom>
          <a:noFill/>
          <a:ln cap="flat" cmpd="sng" w="9525">
            <a:solidFill>
              <a:srgbClr val="A5A5A5"/>
            </a:solidFill>
            <a:prstDash val="solid"/>
            <a:round/>
            <a:headEnd len="sm" w="sm" type="none"/>
            <a:tailEnd len="sm" w="sm" type="none"/>
          </a:ln>
        </p:spPr>
        <p:txBody>
          <a:bodyPr anchorCtr="0" anchor="t"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7"/>
          <p:cNvSpPr/>
          <p:nvPr/>
        </p:nvSpPr>
        <p:spPr>
          <a:xfrm>
            <a:off x="0" y="1690500"/>
            <a:ext cx="6876000" cy="7022986"/>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sp>
        <p:nvSpPr>
          <p:cNvPr id="218" name="Google Shape;218;p7"/>
          <p:cNvSpPr/>
          <p:nvPr/>
        </p:nvSpPr>
        <p:spPr>
          <a:xfrm>
            <a:off x="187392" y="1796192"/>
            <a:ext cx="6516000" cy="6846781"/>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19" name="Google Shape;219;p7"/>
          <p:cNvSpPr/>
          <p:nvPr/>
        </p:nvSpPr>
        <p:spPr>
          <a:xfrm>
            <a:off x="188726" y="1796192"/>
            <a:ext cx="6481882" cy="6846780"/>
          </a:xfrm>
          <a:prstGeom prst="rect">
            <a:avLst/>
          </a:prstGeom>
          <a:noFill/>
          <a:ln>
            <a:noFill/>
          </a:ln>
        </p:spPr>
        <p:txBody>
          <a:bodyPr anchorCtr="0" anchor="t" bIns="144000" lIns="144000" spcFirstLastPara="1" rIns="144000" wrap="square" tIns="72000">
            <a:noAutofit/>
          </a:bodyPr>
          <a:lstStyle/>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Full Name  </a:t>
            </a:r>
            <a:endParaRPr b="0" i="0" sz="1200" u="none" cap="none" strike="noStrike">
              <a:solidFill>
                <a:srgbClr val="A5A5A5"/>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PMI Membership Number </a:t>
            </a:r>
            <a:endParaRPr b="0" i="0" sz="1400" u="none" cap="none" strike="noStrike">
              <a:solidFill>
                <a:srgbClr val="000000"/>
              </a:solidFill>
              <a:latin typeface="Arial"/>
              <a:ea typeface="Arial"/>
              <a:cs typeface="Arial"/>
              <a:sym typeface="Arial"/>
            </a:endParaRPr>
          </a:p>
          <a:p>
            <a:pPr indent="0" lvl="0" marL="0" marR="356870" rtl="0" algn="ctr">
              <a:lnSpc>
                <a:spcPct val="100000"/>
              </a:lnSpc>
              <a:spcBef>
                <a:spcPts val="600"/>
              </a:spcBef>
              <a:spcAft>
                <a:spcPts val="0"/>
              </a:spcAft>
              <a:buClr>
                <a:srgbClr val="000000"/>
              </a:buClr>
              <a:buSzPts val="1200"/>
              <a:buFont typeface="Arial"/>
              <a:buNone/>
            </a:pPr>
            <a:r>
              <a:rPr b="0" i="0" lang="en-AU" sz="1200" u="none" cap="none" strike="noStrike">
                <a:solidFill>
                  <a:srgbClr val="FF610F"/>
                </a:solidFill>
                <a:latin typeface="Arial"/>
                <a:ea typeface="Arial"/>
                <a:cs typeface="Arial"/>
                <a:sym typeface="Arial"/>
              </a:rPr>
              <a:t>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rPr b="1" i="0" lang="en-AU" sz="1400" u="sng" cap="none" strike="noStrike">
                <a:solidFill>
                  <a:srgbClr val="4F17A8"/>
                </a:solidFill>
                <a:latin typeface="Arial"/>
                <a:ea typeface="Arial"/>
                <a:cs typeface="Arial"/>
                <a:sym typeface="Arial"/>
              </a:rPr>
              <a:t>Selection Criteria: Additional Questions for Candidates (continued)</a:t>
            </a:r>
            <a:br>
              <a:rPr b="1" i="0" lang="en-AU" sz="1400" u="sng" cap="none" strike="noStrike">
                <a:solidFill>
                  <a:srgbClr val="4F17A8"/>
                </a:solidFill>
                <a:latin typeface="Arial"/>
                <a:ea typeface="Arial"/>
                <a:cs typeface="Arial"/>
                <a:sym typeface="Arial"/>
              </a:rPr>
            </a:br>
            <a:endParaRPr b="0" i="0" sz="1200" u="none" cap="none" strike="noStrike">
              <a:solidFill>
                <a:schemeClr val="dk1"/>
              </a:solidFill>
              <a:latin typeface="Arial"/>
              <a:ea typeface="Arial"/>
              <a:cs typeface="Arial"/>
              <a:sym typeface="Arial"/>
            </a:endParaRPr>
          </a:p>
          <a:p>
            <a:pPr indent="-228600" lvl="0" marL="228600" marR="356870" rtl="0" algn="l">
              <a:lnSpc>
                <a:spcPct val="100000"/>
              </a:lnSpc>
              <a:spcBef>
                <a:spcPts val="600"/>
              </a:spcBef>
              <a:spcAft>
                <a:spcPts val="0"/>
              </a:spcAft>
              <a:buClr>
                <a:srgbClr val="FF610F"/>
              </a:buClr>
              <a:buSzPts val="1200"/>
              <a:buFont typeface="Calibri"/>
              <a:buAutoNum type="arabicPeriod" startAt="3"/>
            </a:pPr>
            <a:r>
              <a:rPr b="1" i="0" lang="en-AU" sz="1200" u="none" cap="none" strike="noStrike">
                <a:solidFill>
                  <a:schemeClr val="dk1"/>
                </a:solidFill>
                <a:latin typeface="Arial"/>
                <a:ea typeface="Arial"/>
                <a:cs typeface="Arial"/>
                <a:sym typeface="Arial"/>
              </a:rPr>
              <a:t>Why is Project Management important to you?</a:t>
            </a:r>
            <a:endParaRPr b="1" i="0" sz="1200" u="none" cap="none" strike="noStrike">
              <a:solidFill>
                <a:srgbClr val="000000"/>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228600" lvl="0" marL="228600" marR="356870" rtl="0" algn="l">
              <a:lnSpc>
                <a:spcPct val="100000"/>
              </a:lnSpc>
              <a:spcBef>
                <a:spcPts val="600"/>
              </a:spcBef>
              <a:spcAft>
                <a:spcPts val="0"/>
              </a:spcAft>
              <a:buClr>
                <a:srgbClr val="FF610F"/>
              </a:buClr>
              <a:buSzPts val="1200"/>
              <a:buFont typeface="Arial"/>
              <a:buAutoNum type="arabicPeriod" startAt="3"/>
            </a:pPr>
            <a:r>
              <a:rPr b="1" i="0" lang="en-AU" sz="1200" u="none" cap="none" strike="noStrike">
                <a:solidFill>
                  <a:schemeClr val="dk1"/>
                </a:solidFill>
                <a:latin typeface="Arial"/>
                <a:ea typeface="Arial"/>
                <a:cs typeface="Arial"/>
                <a:sym typeface="Arial"/>
              </a:rPr>
              <a:t>What should be the key focus of the PMI Sydney Chapter Board with respect to its membership?</a:t>
            </a:r>
            <a:endParaRPr b="1" i="0" sz="1200" u="none" cap="none" strike="noStrike">
              <a:solidFill>
                <a:schemeClr val="dk1"/>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l">
              <a:lnSpc>
                <a:spcPct val="180000"/>
              </a:lnSpc>
              <a:spcBef>
                <a:spcPts val="60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Signature of Candidate:			   	Date: </a:t>
            </a:r>
            <a:endParaRPr b="0" i="0" sz="1200" u="none" cap="none" strike="noStrike">
              <a:solidFill>
                <a:schemeClr val="dk1"/>
              </a:solidFill>
              <a:latin typeface="Arial"/>
              <a:ea typeface="Arial"/>
              <a:cs typeface="Arial"/>
              <a:sym typeface="Arial"/>
            </a:endParaRPr>
          </a:p>
          <a:p>
            <a:pPr indent="0" lvl="0" marL="0" marR="35687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Arial"/>
              <a:ea typeface="Arial"/>
              <a:cs typeface="Arial"/>
              <a:sym typeface="Arial"/>
            </a:endParaRPr>
          </a:p>
        </p:txBody>
      </p:sp>
      <p:sp>
        <p:nvSpPr>
          <p:cNvPr id="220" name="Google Shape;220;p7"/>
          <p:cNvSpPr/>
          <p:nvPr/>
        </p:nvSpPr>
        <p:spPr>
          <a:xfrm>
            <a:off x="0" y="8713486"/>
            <a:ext cx="6876000" cy="430513"/>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AU" sz="1400" u="none" cap="none" strike="noStrike">
                <a:solidFill>
                  <a:schemeClr val="lt1"/>
                </a:solidFill>
                <a:latin typeface="Arial"/>
                <a:ea typeface="Arial"/>
                <a:cs typeface="Arial"/>
                <a:sym typeface="Arial"/>
              </a:rPr>
              <a:t>PMI Sydney Chapter – 2024 Elections</a:t>
            </a:r>
            <a:endParaRPr b="1" i="0" sz="1400" u="none" cap="none" strike="noStrike">
              <a:solidFill>
                <a:schemeClr val="lt1"/>
              </a:solidFill>
              <a:latin typeface="Arial"/>
              <a:ea typeface="Arial"/>
              <a:cs typeface="Arial"/>
              <a:sym typeface="Arial"/>
            </a:endParaRPr>
          </a:p>
        </p:txBody>
      </p:sp>
      <p:grpSp>
        <p:nvGrpSpPr>
          <p:cNvPr id="221" name="Google Shape;221;p7"/>
          <p:cNvGrpSpPr/>
          <p:nvPr/>
        </p:nvGrpSpPr>
        <p:grpSpPr>
          <a:xfrm>
            <a:off x="6492388" y="8785486"/>
            <a:ext cx="288000" cy="288000"/>
            <a:chOff x="6507869" y="8793101"/>
            <a:chExt cx="288000" cy="288000"/>
          </a:xfrm>
        </p:grpSpPr>
        <p:sp>
          <p:nvSpPr>
            <p:cNvPr id="222" name="Google Shape;222;p7"/>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23" name="Google Shape;223;p7"/>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AU" sz="1600" u="none" cap="none" strike="noStrike">
                  <a:solidFill>
                    <a:srgbClr val="4F17A8"/>
                  </a:solidFill>
                  <a:latin typeface="Arial"/>
                  <a:ea typeface="Arial"/>
                  <a:cs typeface="Arial"/>
                  <a:sym typeface="Arial"/>
                </a:rPr>
                <a:t>7</a:t>
              </a:r>
              <a:endParaRPr b="0" i="0" sz="1600" u="none" cap="none" strike="noStrike">
                <a:solidFill>
                  <a:srgbClr val="4F17A8"/>
                </a:solidFill>
                <a:latin typeface="Arial"/>
                <a:ea typeface="Arial"/>
                <a:cs typeface="Arial"/>
                <a:sym typeface="Arial"/>
              </a:endParaRPr>
            </a:p>
          </p:txBody>
        </p:sp>
      </p:grpSp>
      <p:sp>
        <p:nvSpPr>
          <p:cNvPr id="224" name="Google Shape;224;p7"/>
          <p:cNvSpPr/>
          <p:nvPr/>
        </p:nvSpPr>
        <p:spPr>
          <a:xfrm>
            <a:off x="0" y="1259260"/>
            <a:ext cx="6876000" cy="432000"/>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1" i="0" lang="en-AU" sz="2400" u="none" cap="none" strike="noStrike">
                <a:solidFill>
                  <a:schemeClr val="lt1"/>
                </a:solidFill>
                <a:latin typeface="Arial"/>
                <a:ea typeface="Arial"/>
                <a:cs typeface="Arial"/>
                <a:sym typeface="Arial"/>
              </a:rPr>
              <a:t>Candidate Responses – Selection Criteria</a:t>
            </a:r>
            <a:endParaRPr b="0" i="0" sz="2400" u="none" cap="none" strike="noStrike">
              <a:solidFill>
                <a:schemeClr val="lt1"/>
              </a:solidFill>
              <a:latin typeface="Arial"/>
              <a:ea typeface="Arial"/>
              <a:cs typeface="Arial"/>
              <a:sym typeface="Arial"/>
            </a:endParaRPr>
          </a:p>
        </p:txBody>
      </p:sp>
      <p:sp>
        <p:nvSpPr>
          <p:cNvPr id="225" name="Google Shape;225;p7"/>
          <p:cNvSpPr/>
          <p:nvPr/>
        </p:nvSpPr>
        <p:spPr>
          <a:xfrm>
            <a:off x="0" y="0"/>
            <a:ext cx="6876000" cy="125927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pic>
        <p:nvPicPr>
          <p:cNvPr id="226" name="Google Shape;226;p7"/>
          <p:cNvPicPr preferRelativeResize="0"/>
          <p:nvPr/>
        </p:nvPicPr>
        <p:blipFill rotWithShape="1">
          <a:blip r:embed="rId3">
            <a:alphaModFix/>
          </a:blip>
          <a:srcRect b="0" l="0" r="0" t="0"/>
          <a:stretch/>
        </p:blipFill>
        <p:spPr>
          <a:xfrm>
            <a:off x="-11575" y="176679"/>
            <a:ext cx="2362258" cy="900000"/>
          </a:xfrm>
          <a:prstGeom prst="rect">
            <a:avLst/>
          </a:prstGeom>
          <a:noFill/>
          <a:ln>
            <a:noFill/>
          </a:ln>
        </p:spPr>
      </p:pic>
      <p:sp>
        <p:nvSpPr>
          <p:cNvPr id="227" name="Google Shape;227;p7"/>
          <p:cNvSpPr/>
          <p:nvPr/>
        </p:nvSpPr>
        <p:spPr>
          <a:xfrm>
            <a:off x="2238882"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chemeClr val="dk1"/>
                </a:solidFill>
                <a:latin typeface="Arial"/>
                <a:ea typeface="Arial"/>
                <a:cs typeface="Arial"/>
                <a:sym typeface="Arial"/>
              </a:rPr>
              <a:t>       2024 Board of Directors Election</a:t>
            </a:r>
            <a:endParaRPr b="0" i="0" sz="1400" u="none" cap="none" strike="noStrike">
              <a:solidFill>
                <a:srgbClr val="000000"/>
              </a:solidFill>
              <a:latin typeface="Arial"/>
              <a:ea typeface="Arial"/>
              <a:cs typeface="Arial"/>
              <a:sym typeface="Arial"/>
            </a:endParaRPr>
          </a:p>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rgbClr val="4F17A8"/>
                </a:solidFill>
                <a:latin typeface="Arial"/>
                <a:ea typeface="Arial"/>
                <a:cs typeface="Arial"/>
                <a:sym typeface="Arial"/>
              </a:rPr>
              <a:t>Nomination Form</a:t>
            </a:r>
            <a:br>
              <a:rPr b="1" i="0" lang="en-AU" sz="800" u="none" cap="none" strike="noStrike">
                <a:solidFill>
                  <a:schemeClr val="dk1"/>
                </a:solidFill>
                <a:latin typeface="Arial"/>
                <a:ea typeface="Arial"/>
                <a:cs typeface="Arial"/>
                <a:sym typeface="Arial"/>
              </a:rPr>
            </a:br>
            <a:r>
              <a:rPr b="0" i="0" lang="en-AU" sz="1600" u="sng" cap="none" strike="noStrike">
                <a:solidFill>
                  <a:srgbClr val="FF610F"/>
                </a:solidFill>
                <a:latin typeface="Arial"/>
                <a:ea typeface="Arial"/>
                <a:cs typeface="Arial"/>
                <a:sym typeface="Arial"/>
                <a:hlinkClick r:id="rId4">
                  <a:extLst>
                    <a:ext uri="{A12FA001-AC4F-418D-AE19-62706E023703}">
                      <ahyp:hlinkClr val="tx"/>
                    </a:ext>
                  </a:extLst>
                </a:hlinkClick>
              </a:rPr>
              <a:t>nc@pmisydney.org</a:t>
            </a:r>
            <a:r>
              <a:rPr b="0" i="0" lang="en-AU" sz="1600" u="none" cap="none" strike="noStrike">
                <a:solidFill>
                  <a:srgbClr val="FF610F"/>
                </a:solidFill>
                <a:latin typeface="Arial"/>
                <a:ea typeface="Arial"/>
                <a:cs typeface="Arial"/>
                <a:sym typeface="Arial"/>
              </a:rPr>
              <a:t> </a:t>
            </a:r>
            <a:endParaRPr b="0" i="0" sz="1800" u="none" cap="none" strike="noStrike">
              <a:solidFill>
                <a:srgbClr val="FF610F"/>
              </a:solidFill>
              <a:latin typeface="Arial"/>
              <a:ea typeface="Arial"/>
              <a:cs typeface="Arial"/>
              <a:sym typeface="Arial"/>
            </a:endParaRPr>
          </a:p>
        </p:txBody>
      </p:sp>
      <p:sp>
        <p:nvSpPr>
          <p:cNvPr id="228" name="Google Shape;228;p7"/>
          <p:cNvSpPr txBox="1"/>
          <p:nvPr/>
        </p:nvSpPr>
        <p:spPr>
          <a:xfrm>
            <a:off x="1179094" y="1888748"/>
            <a:ext cx="5387583"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A5A5A5"/>
              </a:solidFill>
              <a:latin typeface="Arial"/>
              <a:ea typeface="Arial"/>
              <a:cs typeface="Arial"/>
              <a:sym typeface="Arial"/>
            </a:endParaRPr>
          </a:p>
        </p:txBody>
      </p:sp>
      <p:sp>
        <p:nvSpPr>
          <p:cNvPr id="229" name="Google Shape;229;p7"/>
          <p:cNvSpPr txBox="1"/>
          <p:nvPr/>
        </p:nvSpPr>
        <p:spPr>
          <a:xfrm>
            <a:off x="2238882" y="2276083"/>
            <a:ext cx="4327796"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A5A5A5"/>
              </a:solidFill>
              <a:latin typeface="Arial"/>
              <a:ea typeface="Arial"/>
              <a:cs typeface="Arial"/>
              <a:sym typeface="Arial"/>
            </a:endParaRPr>
          </a:p>
        </p:txBody>
      </p:sp>
      <p:sp>
        <p:nvSpPr>
          <p:cNvPr id="230" name="Google Shape;230;p7"/>
          <p:cNvSpPr txBox="1"/>
          <p:nvPr/>
        </p:nvSpPr>
        <p:spPr>
          <a:xfrm>
            <a:off x="356434" y="8354978"/>
            <a:ext cx="2634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231" name="Google Shape;231;p7"/>
          <p:cNvSpPr txBox="1"/>
          <p:nvPr/>
        </p:nvSpPr>
        <p:spPr>
          <a:xfrm>
            <a:off x="3477639" y="8354978"/>
            <a:ext cx="11043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232" name="Google Shape;232;p7"/>
          <p:cNvSpPr txBox="1"/>
          <p:nvPr/>
        </p:nvSpPr>
        <p:spPr>
          <a:xfrm>
            <a:off x="324000" y="3642211"/>
            <a:ext cx="6228000" cy="1972854"/>
          </a:xfrm>
          <a:prstGeom prst="rect">
            <a:avLst/>
          </a:prstGeom>
          <a:noFill/>
          <a:ln cap="flat" cmpd="sng" w="9525">
            <a:solidFill>
              <a:srgbClr val="A5A5A5"/>
            </a:solidFill>
            <a:prstDash val="solid"/>
            <a:round/>
            <a:headEnd len="sm" w="sm" type="none"/>
            <a:tailEnd len="sm" w="sm" type="none"/>
          </a:ln>
        </p:spPr>
        <p:txBody>
          <a:bodyPr anchorCtr="0" anchor="t"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233" name="Google Shape;233;p7"/>
          <p:cNvSpPr txBox="1"/>
          <p:nvPr/>
        </p:nvSpPr>
        <p:spPr>
          <a:xfrm>
            <a:off x="356430" y="6212146"/>
            <a:ext cx="6228000" cy="1773768"/>
          </a:xfrm>
          <a:prstGeom prst="rect">
            <a:avLst/>
          </a:prstGeom>
          <a:noFill/>
          <a:ln cap="flat" cmpd="sng" w="9525">
            <a:solidFill>
              <a:srgbClr val="A5A5A5"/>
            </a:solidFill>
            <a:prstDash val="solid"/>
            <a:round/>
            <a:headEnd len="sm" w="sm" type="none"/>
            <a:tailEnd len="sm" w="sm" type="none"/>
          </a:ln>
        </p:spPr>
        <p:txBody>
          <a:bodyPr anchorCtr="0" anchor="t"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8"/>
          <p:cNvSpPr/>
          <p:nvPr/>
        </p:nvSpPr>
        <p:spPr>
          <a:xfrm>
            <a:off x="0" y="1690500"/>
            <a:ext cx="6876000" cy="7022986"/>
          </a:xfrm>
          <a:prstGeom prst="rect">
            <a:avLst/>
          </a:prstGeom>
          <a:solidFill>
            <a:srgbClr val="05BFE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sp>
        <p:nvSpPr>
          <p:cNvPr id="239" name="Google Shape;239;p8"/>
          <p:cNvSpPr/>
          <p:nvPr/>
        </p:nvSpPr>
        <p:spPr>
          <a:xfrm>
            <a:off x="187392" y="1796192"/>
            <a:ext cx="6516000" cy="6846781"/>
          </a:xfrm>
          <a:prstGeom prst="rect">
            <a:avLst/>
          </a:prstGeom>
          <a:solidFill>
            <a:schemeClr val="lt1"/>
          </a:solidFill>
          <a:ln>
            <a:noFill/>
          </a:ln>
        </p:spPr>
        <p:txBody>
          <a:bodyPr anchorCtr="0" anchor="t" bIns="36000" lIns="72000" spcFirstLastPara="1" rIns="72000" wrap="square" tIns="180000">
            <a:noAutofit/>
          </a:bodyPr>
          <a:lstStyle/>
          <a:p>
            <a:pPr indent="0" lvl="0" marL="0" marR="356870" rtl="0" algn="just">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sp>
        <p:nvSpPr>
          <p:cNvPr id="240" name="Google Shape;240;p8"/>
          <p:cNvSpPr/>
          <p:nvPr/>
        </p:nvSpPr>
        <p:spPr>
          <a:xfrm>
            <a:off x="188725" y="1796192"/>
            <a:ext cx="7030221" cy="6846780"/>
          </a:xfrm>
          <a:prstGeom prst="rect">
            <a:avLst/>
          </a:prstGeom>
          <a:noFill/>
          <a:ln>
            <a:noFill/>
          </a:ln>
        </p:spPr>
        <p:txBody>
          <a:bodyPr anchorCtr="0" anchor="t" bIns="144000" lIns="144000" spcFirstLastPara="1" rIns="144000" wrap="square" tIns="72000">
            <a:noAutofit/>
          </a:bodyPr>
          <a:lstStyle/>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Full Name  </a:t>
            </a:r>
            <a:endParaRPr b="0" i="0" sz="1200" u="none" cap="none" strike="noStrike">
              <a:solidFill>
                <a:srgbClr val="A5A5A5"/>
              </a:solidFill>
              <a:latin typeface="Arial"/>
              <a:ea typeface="Arial"/>
              <a:cs typeface="Arial"/>
              <a:sym typeface="Arial"/>
            </a:endParaRPr>
          </a:p>
          <a:p>
            <a:pPr indent="0" lvl="0" marL="0" marR="356870" rtl="0" algn="l">
              <a:lnSpc>
                <a:spcPct val="190000"/>
              </a:lnSpc>
              <a:spcBef>
                <a:spcPts val="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PMI Membership Number </a:t>
            </a:r>
            <a:endParaRPr b="0" i="0" sz="1400" u="none" cap="none" strike="noStrike">
              <a:solidFill>
                <a:srgbClr val="000000"/>
              </a:solidFill>
              <a:latin typeface="Arial"/>
              <a:ea typeface="Arial"/>
              <a:cs typeface="Arial"/>
              <a:sym typeface="Arial"/>
            </a:endParaRPr>
          </a:p>
          <a:p>
            <a:pPr indent="0" lvl="0" marL="0" marR="356870" rtl="0" algn="ctr">
              <a:lnSpc>
                <a:spcPct val="100000"/>
              </a:lnSpc>
              <a:spcBef>
                <a:spcPts val="600"/>
              </a:spcBef>
              <a:spcAft>
                <a:spcPts val="0"/>
              </a:spcAft>
              <a:buClr>
                <a:srgbClr val="000000"/>
              </a:buClr>
              <a:buSzPts val="1200"/>
              <a:buFont typeface="Arial"/>
              <a:buNone/>
            </a:pPr>
            <a:r>
              <a:rPr b="0" i="0" lang="en-AU" sz="1200" u="none" cap="none" strike="noStrike">
                <a:solidFill>
                  <a:srgbClr val="FF610F"/>
                </a:solidFill>
                <a:latin typeface="Arial"/>
                <a:ea typeface="Arial"/>
                <a:cs typeface="Arial"/>
                <a:sym typeface="Arial"/>
              </a:rPr>
              <a:t>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600"/>
              </a:spcBef>
              <a:spcAft>
                <a:spcPts val="0"/>
              </a:spcAft>
              <a:buClr>
                <a:srgbClr val="000000"/>
              </a:buClr>
              <a:buSzPts val="1400"/>
              <a:buFont typeface="Arial"/>
              <a:buNone/>
            </a:pPr>
            <a:r>
              <a:rPr b="1" i="0" lang="en-AU" sz="1400" u="sng" cap="none" strike="noStrike">
                <a:solidFill>
                  <a:srgbClr val="4F17A8"/>
                </a:solidFill>
                <a:latin typeface="Arial"/>
                <a:ea typeface="Arial"/>
                <a:cs typeface="Arial"/>
                <a:sym typeface="Arial"/>
              </a:rPr>
              <a:t>Selection Criteria: Additional Information from Candidates</a:t>
            </a:r>
            <a:br>
              <a:rPr b="1" i="0" lang="en-AU" sz="1400" u="sng" cap="none" strike="noStrike">
                <a:solidFill>
                  <a:srgbClr val="4F17A8"/>
                </a:solidFill>
                <a:latin typeface="Arial"/>
                <a:ea typeface="Arial"/>
                <a:cs typeface="Arial"/>
                <a:sym typeface="Arial"/>
              </a:rPr>
            </a:br>
            <a:br>
              <a:rPr b="1" i="0" lang="en-AU" sz="1400" u="sng" cap="none" strike="noStrike">
                <a:solidFill>
                  <a:srgbClr val="4F17A8"/>
                </a:solidFill>
                <a:latin typeface="Arial"/>
                <a:ea typeface="Arial"/>
                <a:cs typeface="Arial"/>
                <a:sym typeface="Arial"/>
              </a:rPr>
            </a:br>
            <a:r>
              <a:rPr b="1" i="0" lang="en-AU" sz="1200" u="none" cap="none" strike="noStrike">
                <a:solidFill>
                  <a:schemeClr val="dk1"/>
                </a:solidFill>
                <a:latin typeface="Arial"/>
                <a:ea typeface="Arial"/>
                <a:cs typeface="Arial"/>
                <a:sym typeface="Arial"/>
              </a:rPr>
              <a:t>Please use this space to provide any additional information that you would like </a:t>
            </a:r>
            <a:br>
              <a:rPr b="1" i="0" lang="en-AU" sz="1200" u="none" cap="none" strike="noStrike">
                <a:solidFill>
                  <a:schemeClr val="dk1"/>
                </a:solidFill>
                <a:latin typeface="Arial"/>
                <a:ea typeface="Arial"/>
                <a:cs typeface="Arial"/>
                <a:sym typeface="Arial"/>
              </a:rPr>
            </a:br>
            <a:r>
              <a:rPr b="1" i="0" lang="en-AU" sz="1200" u="none" cap="none" strike="noStrike">
                <a:solidFill>
                  <a:schemeClr val="dk1"/>
                </a:solidFill>
                <a:latin typeface="Arial"/>
                <a:ea typeface="Arial"/>
                <a:cs typeface="Arial"/>
                <a:sym typeface="Arial"/>
              </a:rPr>
              <a:t>to share with the Nominating Committee to support your application. </a:t>
            </a:r>
            <a:endParaRPr b="1" i="0" sz="1400" u="none" cap="none" strike="noStrike">
              <a:solidFill>
                <a:srgbClr val="000000"/>
              </a:solidFill>
              <a:latin typeface="Arial"/>
              <a:ea typeface="Arial"/>
              <a:cs typeface="Arial"/>
              <a:sym typeface="Arial"/>
            </a:endParaRPr>
          </a:p>
          <a:p>
            <a:pPr indent="-152400" lvl="0" marL="228600" marR="356870" rtl="0" algn="l">
              <a:lnSpc>
                <a:spcPct val="100000"/>
              </a:lnSpc>
              <a:spcBef>
                <a:spcPts val="60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152400" lvl="0" marL="228600" marR="356870" rtl="0" algn="l">
              <a:lnSpc>
                <a:spcPct val="100000"/>
              </a:lnSpc>
              <a:spcBef>
                <a:spcPts val="0"/>
              </a:spcBef>
              <a:spcAft>
                <a:spcPts val="0"/>
              </a:spcAft>
              <a:buClr>
                <a:srgbClr val="FF610F"/>
              </a:buClr>
              <a:buSzPts val="1200"/>
              <a:buFont typeface="Calibri"/>
              <a:buNone/>
            </a:pPr>
            <a:r>
              <a:t/>
            </a:r>
            <a:endParaRPr b="1" i="0" sz="1200" u="none" cap="none" strike="noStrike">
              <a:solidFill>
                <a:schemeClr val="dk1"/>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ctr">
              <a:lnSpc>
                <a:spcPct val="100000"/>
              </a:lnSpc>
              <a:spcBef>
                <a:spcPts val="120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l">
              <a:lnSpc>
                <a:spcPct val="180000"/>
              </a:lnSpc>
              <a:spcBef>
                <a:spcPts val="1200"/>
              </a:spcBef>
              <a:spcAft>
                <a:spcPts val="0"/>
              </a:spcAft>
              <a:buClr>
                <a:srgbClr val="000000"/>
              </a:buClr>
              <a:buSzPts val="1200"/>
              <a:buFont typeface="Arial"/>
              <a:buNone/>
            </a:pPr>
            <a:r>
              <a:rPr b="0" i="0" lang="en-AU" sz="1200" u="none" cap="none" strike="noStrike">
                <a:solidFill>
                  <a:schemeClr val="dk1"/>
                </a:solidFill>
                <a:latin typeface="Arial"/>
                <a:ea typeface="Arial"/>
                <a:cs typeface="Arial"/>
                <a:sym typeface="Arial"/>
              </a:rPr>
              <a:t>Signature of Candidate:			   	Date: </a:t>
            </a:r>
            <a:endParaRPr b="0" i="0" sz="1200" u="none" cap="none" strike="noStrike">
              <a:solidFill>
                <a:schemeClr val="dk1"/>
              </a:solidFill>
              <a:latin typeface="Arial"/>
              <a:ea typeface="Arial"/>
              <a:cs typeface="Arial"/>
              <a:sym typeface="Arial"/>
            </a:endParaRPr>
          </a:p>
          <a:p>
            <a:pPr indent="0" lvl="0" marL="0" marR="356870" rtl="0" algn="ctr">
              <a:lnSpc>
                <a:spcPct val="100000"/>
              </a:lnSpc>
              <a:spcBef>
                <a:spcPts val="600"/>
              </a:spcBef>
              <a:spcAft>
                <a:spcPts val="0"/>
              </a:spcAft>
              <a:buClr>
                <a:srgbClr val="000000"/>
              </a:buClr>
              <a:buSzPts val="1200"/>
              <a:buFont typeface="Arial"/>
              <a:buNone/>
            </a:pPr>
            <a:r>
              <a:t/>
            </a:r>
            <a:endParaRPr b="0" i="0" sz="1200" u="none" cap="none" strike="noStrike">
              <a:solidFill>
                <a:srgbClr val="FF610F"/>
              </a:solidFill>
              <a:latin typeface="Arial"/>
              <a:ea typeface="Arial"/>
              <a:cs typeface="Arial"/>
              <a:sym typeface="Arial"/>
            </a:endParaRPr>
          </a:p>
          <a:p>
            <a:pPr indent="0" lvl="0" marL="0" marR="356870" rtl="0" algn="l">
              <a:lnSpc>
                <a:spcPct val="100000"/>
              </a:lnSpc>
              <a:spcBef>
                <a:spcPts val="600"/>
              </a:spcBef>
              <a:spcAft>
                <a:spcPts val="0"/>
              </a:spcAft>
              <a:buClr>
                <a:srgbClr val="000000"/>
              </a:buClr>
              <a:buSzPts val="1200"/>
              <a:buFont typeface="Arial"/>
              <a:buNone/>
            </a:pPr>
            <a:r>
              <a:rPr b="1" i="0" lang="en-AU" sz="1200" u="none" cap="none" strike="noStrike">
                <a:solidFill>
                  <a:schemeClr val="dk1"/>
                </a:solidFill>
                <a:latin typeface="Arial"/>
                <a:ea typeface="Arial"/>
                <a:cs typeface="Arial"/>
                <a:sym typeface="Arial"/>
              </a:rPr>
              <a:t>You have now completed your Application for Nomination.  </a:t>
            </a:r>
            <a:endParaRPr b="1" i="0" sz="1200" u="none" cap="none" strike="noStrike">
              <a:solidFill>
                <a:srgbClr val="000000"/>
              </a:solidFill>
              <a:latin typeface="Arial"/>
              <a:ea typeface="Arial"/>
              <a:cs typeface="Arial"/>
              <a:sym typeface="Arial"/>
            </a:endParaRPr>
          </a:p>
          <a:p>
            <a:pPr indent="0" lvl="0" marL="0" marR="356870" rtl="0" algn="l">
              <a:lnSpc>
                <a:spcPct val="100000"/>
              </a:lnSpc>
              <a:spcBef>
                <a:spcPts val="0"/>
              </a:spcBef>
              <a:spcAft>
                <a:spcPts val="0"/>
              </a:spcAft>
              <a:buClr>
                <a:srgbClr val="000000"/>
              </a:buClr>
              <a:buSzPts val="1200"/>
              <a:buFont typeface="Arial"/>
              <a:buNone/>
            </a:pPr>
            <a:r>
              <a:rPr b="1" i="0" lang="en-AU" sz="1200" u="none" cap="none" strike="noStrike">
                <a:solidFill>
                  <a:schemeClr val="dk1"/>
                </a:solidFill>
                <a:latin typeface="Arial"/>
                <a:ea typeface="Arial"/>
                <a:cs typeface="Arial"/>
                <a:sym typeface="Arial"/>
              </a:rPr>
              <a:t>Please return this application with your resume to the Nominating Committee.</a:t>
            </a:r>
            <a:endParaRPr b="1" i="0" sz="1200" u="none" cap="none" strike="noStrike">
              <a:solidFill>
                <a:srgbClr val="000000"/>
              </a:solidFill>
              <a:latin typeface="Arial"/>
              <a:ea typeface="Arial"/>
              <a:cs typeface="Arial"/>
              <a:sym typeface="Arial"/>
            </a:endParaRPr>
          </a:p>
          <a:p>
            <a:pPr indent="0" lvl="0" marL="0" marR="356870" rtl="0" algn="l">
              <a:lnSpc>
                <a:spcPct val="100000"/>
              </a:lnSpc>
              <a:spcBef>
                <a:spcPts val="900"/>
              </a:spcBef>
              <a:spcAft>
                <a:spcPts val="0"/>
              </a:spcAft>
              <a:buClr>
                <a:srgbClr val="000000"/>
              </a:buClr>
              <a:buSzPts val="1400"/>
              <a:buFont typeface="Arial"/>
              <a:buNone/>
            </a:pPr>
            <a:r>
              <a:rPr b="1" i="0" lang="en-AU" sz="1400" u="sng" cap="none" strike="noStrike">
                <a:solidFill>
                  <a:srgbClr val="FF610F"/>
                </a:solidFill>
                <a:latin typeface="Arial"/>
                <a:ea typeface="Arial"/>
                <a:cs typeface="Arial"/>
                <a:sym typeface="Arial"/>
                <a:hlinkClick r:id="rId3">
                  <a:extLst>
                    <a:ext uri="{A12FA001-AC4F-418D-AE19-62706E023703}">
                      <ahyp:hlinkClr val="tx"/>
                    </a:ext>
                  </a:extLst>
                </a:hlinkClick>
              </a:rPr>
              <a:t>PMI Sydney Chapter Nominating Committee </a:t>
            </a:r>
            <a:r>
              <a:rPr b="1" i="0" lang="en-AU" sz="1400" u="sng" cap="none" strike="noStrike">
                <a:solidFill>
                  <a:srgbClr val="FF610F"/>
                </a:solidFill>
                <a:latin typeface="Arial"/>
                <a:ea typeface="Arial"/>
                <a:cs typeface="Arial"/>
                <a:sym typeface="Arial"/>
              </a:rPr>
              <a:t>2025</a:t>
            </a:r>
            <a:r>
              <a:rPr b="1" i="0" lang="en-AU" sz="1400" u="none" cap="none" strike="noStrike">
                <a:solidFill>
                  <a:srgbClr val="FF610F"/>
                </a:solidFill>
                <a:latin typeface="Arial"/>
                <a:ea typeface="Arial"/>
                <a:cs typeface="Arial"/>
                <a:sym typeface="Arial"/>
              </a:rPr>
              <a:t> </a:t>
            </a:r>
            <a:endParaRPr b="1" i="0" sz="1200" u="none" cap="none" strike="noStrike">
              <a:solidFill>
                <a:schemeClr val="dk1"/>
              </a:solidFill>
              <a:latin typeface="Arial"/>
              <a:ea typeface="Arial"/>
              <a:cs typeface="Arial"/>
              <a:sym typeface="Arial"/>
            </a:endParaRPr>
          </a:p>
        </p:txBody>
      </p:sp>
      <p:sp>
        <p:nvSpPr>
          <p:cNvPr id="241" name="Google Shape;241;p8"/>
          <p:cNvSpPr/>
          <p:nvPr/>
        </p:nvSpPr>
        <p:spPr>
          <a:xfrm>
            <a:off x="0" y="8713486"/>
            <a:ext cx="6876000" cy="430513"/>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AU" sz="1400" u="none" cap="none" strike="noStrike">
                <a:solidFill>
                  <a:schemeClr val="lt1"/>
                </a:solidFill>
                <a:latin typeface="Arial"/>
                <a:ea typeface="Arial"/>
                <a:cs typeface="Arial"/>
                <a:sym typeface="Arial"/>
              </a:rPr>
              <a:t>PMI Sydney Chapter – 2025 Elections</a:t>
            </a:r>
            <a:endParaRPr b="1" i="0" sz="1400" u="none" cap="none" strike="noStrike">
              <a:solidFill>
                <a:schemeClr val="lt1"/>
              </a:solidFill>
              <a:latin typeface="Arial"/>
              <a:ea typeface="Arial"/>
              <a:cs typeface="Arial"/>
              <a:sym typeface="Arial"/>
            </a:endParaRPr>
          </a:p>
        </p:txBody>
      </p:sp>
      <p:grpSp>
        <p:nvGrpSpPr>
          <p:cNvPr id="242" name="Google Shape;242;p8"/>
          <p:cNvGrpSpPr/>
          <p:nvPr/>
        </p:nvGrpSpPr>
        <p:grpSpPr>
          <a:xfrm>
            <a:off x="6492388" y="8785486"/>
            <a:ext cx="288000" cy="288000"/>
            <a:chOff x="6507869" y="8793101"/>
            <a:chExt cx="288000" cy="288000"/>
          </a:xfrm>
        </p:grpSpPr>
        <p:sp>
          <p:nvSpPr>
            <p:cNvPr id="243" name="Google Shape;243;p8"/>
            <p:cNvSpPr/>
            <p:nvPr/>
          </p:nvSpPr>
          <p:spPr>
            <a:xfrm>
              <a:off x="6507869" y="8793101"/>
              <a:ext cx="288000" cy="288000"/>
            </a:xfrm>
            <a:prstGeom prst="ellipse">
              <a:avLst/>
            </a:prstGeom>
            <a:solidFill>
              <a:schemeClr val="lt1"/>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44" name="Google Shape;244;p8"/>
            <p:cNvSpPr txBox="1"/>
            <p:nvPr/>
          </p:nvSpPr>
          <p:spPr>
            <a:xfrm>
              <a:off x="6507869" y="8813990"/>
              <a:ext cx="288000" cy="246221"/>
            </a:xfrm>
            <a:prstGeom prst="rect">
              <a:avLst/>
            </a:prstGeom>
            <a:noFill/>
            <a:ln>
              <a:noFill/>
            </a:ln>
          </p:spPr>
          <p:txBody>
            <a:bodyPr anchorCtr="0" anchor="ctr" bIns="0" lIns="0" spcFirstLastPara="1" rIns="0" wrap="square" tIns="0">
              <a:spAutoFit/>
            </a:bodyPr>
            <a:lstStyle/>
            <a:p>
              <a:pPr indent="0" lvl="0" marL="0" marR="0" rtl="0" algn="ctr">
                <a:lnSpc>
                  <a:spcPct val="100000"/>
                </a:lnSpc>
                <a:spcBef>
                  <a:spcPts val="0"/>
                </a:spcBef>
                <a:spcAft>
                  <a:spcPts val="0"/>
                </a:spcAft>
                <a:buClr>
                  <a:srgbClr val="000000"/>
                </a:buClr>
                <a:buSzPts val="1600"/>
                <a:buFont typeface="Arial"/>
                <a:buNone/>
              </a:pPr>
              <a:r>
                <a:rPr b="1" i="0" lang="en-AU" sz="1600" u="none" cap="none" strike="noStrike">
                  <a:solidFill>
                    <a:srgbClr val="4F17A8"/>
                  </a:solidFill>
                  <a:latin typeface="Arial"/>
                  <a:ea typeface="Arial"/>
                  <a:cs typeface="Arial"/>
                  <a:sym typeface="Arial"/>
                </a:rPr>
                <a:t>8</a:t>
              </a:r>
              <a:endParaRPr b="0" i="0" sz="1600" u="none" cap="none" strike="noStrike">
                <a:solidFill>
                  <a:srgbClr val="4F17A8"/>
                </a:solidFill>
                <a:latin typeface="Arial"/>
                <a:ea typeface="Arial"/>
                <a:cs typeface="Arial"/>
                <a:sym typeface="Arial"/>
              </a:endParaRPr>
            </a:p>
          </p:txBody>
        </p:sp>
      </p:grpSp>
      <p:sp>
        <p:nvSpPr>
          <p:cNvPr id="245" name="Google Shape;245;p8"/>
          <p:cNvSpPr/>
          <p:nvPr/>
        </p:nvSpPr>
        <p:spPr>
          <a:xfrm>
            <a:off x="0" y="1259260"/>
            <a:ext cx="6876000" cy="432000"/>
          </a:xfrm>
          <a:prstGeom prst="rect">
            <a:avLst/>
          </a:prstGeom>
          <a:solidFill>
            <a:srgbClr val="FF610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rPr b="1" i="0" lang="en-AU" sz="2400" u="none" cap="none" strike="noStrike">
                <a:solidFill>
                  <a:schemeClr val="lt1"/>
                </a:solidFill>
                <a:latin typeface="Arial"/>
                <a:ea typeface="Arial"/>
                <a:cs typeface="Arial"/>
                <a:sym typeface="Arial"/>
              </a:rPr>
              <a:t>Candidate Responses – Selection Criteria</a:t>
            </a:r>
            <a:endParaRPr b="0" i="0" sz="2400" u="none" cap="none" strike="noStrike">
              <a:solidFill>
                <a:schemeClr val="lt1"/>
              </a:solidFill>
              <a:latin typeface="Arial"/>
              <a:ea typeface="Arial"/>
              <a:cs typeface="Arial"/>
              <a:sym typeface="Arial"/>
            </a:endParaRPr>
          </a:p>
        </p:txBody>
      </p:sp>
      <p:sp>
        <p:nvSpPr>
          <p:cNvPr id="246" name="Google Shape;246;p8"/>
          <p:cNvSpPr/>
          <p:nvPr/>
        </p:nvSpPr>
        <p:spPr>
          <a:xfrm>
            <a:off x="0" y="0"/>
            <a:ext cx="6876000" cy="1259271"/>
          </a:xfrm>
          <a:prstGeom prst="rect">
            <a:avLst/>
          </a:prstGeom>
          <a:solidFill>
            <a:srgbClr val="4F17A8"/>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chemeClr val="lt1"/>
              </a:solidFill>
              <a:latin typeface="Arial"/>
              <a:ea typeface="Arial"/>
              <a:cs typeface="Arial"/>
              <a:sym typeface="Arial"/>
            </a:endParaRPr>
          </a:p>
        </p:txBody>
      </p:sp>
      <p:pic>
        <p:nvPicPr>
          <p:cNvPr id="247" name="Google Shape;247;p8"/>
          <p:cNvPicPr preferRelativeResize="0"/>
          <p:nvPr/>
        </p:nvPicPr>
        <p:blipFill rotWithShape="1">
          <a:blip r:embed="rId4">
            <a:alphaModFix/>
          </a:blip>
          <a:srcRect b="0" l="0" r="0" t="0"/>
          <a:stretch/>
        </p:blipFill>
        <p:spPr>
          <a:xfrm>
            <a:off x="-11575" y="176679"/>
            <a:ext cx="2362258" cy="900000"/>
          </a:xfrm>
          <a:prstGeom prst="rect">
            <a:avLst/>
          </a:prstGeom>
          <a:noFill/>
          <a:ln>
            <a:noFill/>
          </a:ln>
        </p:spPr>
      </p:pic>
      <p:sp>
        <p:nvSpPr>
          <p:cNvPr id="248" name="Google Shape;248;p8"/>
          <p:cNvSpPr/>
          <p:nvPr/>
        </p:nvSpPr>
        <p:spPr>
          <a:xfrm>
            <a:off x="2238882" y="176679"/>
            <a:ext cx="4638168" cy="900000"/>
          </a:xfrm>
          <a:prstGeom prst="rect">
            <a:avLst/>
          </a:prstGeom>
          <a:solidFill>
            <a:schemeClr val="lt1"/>
          </a:solidFill>
          <a:ln>
            <a:noFill/>
          </a:ln>
        </p:spPr>
        <p:txBody>
          <a:bodyPr anchorCtr="0" anchor="ctr" bIns="36000" lIns="36000" spcFirstLastPara="1" rIns="36000" wrap="square" tIns="36000">
            <a:noAutofit/>
          </a:bodyPr>
          <a:lstStyle/>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chemeClr val="dk1"/>
                </a:solidFill>
                <a:latin typeface="Arial"/>
                <a:ea typeface="Arial"/>
                <a:cs typeface="Arial"/>
                <a:sym typeface="Arial"/>
              </a:rPr>
              <a:t>       2025 Board of Directors Election</a:t>
            </a:r>
            <a:endParaRPr b="0" i="0" sz="1400" u="none" cap="none" strike="noStrike">
              <a:solidFill>
                <a:srgbClr val="000000"/>
              </a:solidFill>
              <a:latin typeface="Arial"/>
              <a:ea typeface="Arial"/>
              <a:cs typeface="Arial"/>
              <a:sym typeface="Arial"/>
            </a:endParaRPr>
          </a:p>
          <a:p>
            <a:pPr indent="0" lvl="0" marL="0" marR="317500" rtl="0" algn="r">
              <a:lnSpc>
                <a:spcPct val="100000"/>
              </a:lnSpc>
              <a:spcBef>
                <a:spcPts val="0"/>
              </a:spcBef>
              <a:spcAft>
                <a:spcPts val="0"/>
              </a:spcAft>
              <a:buClr>
                <a:srgbClr val="000000"/>
              </a:buClr>
              <a:buSzPts val="1800"/>
              <a:buFont typeface="Arial"/>
              <a:buNone/>
            </a:pPr>
            <a:r>
              <a:rPr b="1" i="0" lang="en-AU" sz="1800" u="none" cap="none" strike="noStrike">
                <a:solidFill>
                  <a:srgbClr val="4F17A8"/>
                </a:solidFill>
                <a:latin typeface="Arial"/>
                <a:ea typeface="Arial"/>
                <a:cs typeface="Arial"/>
                <a:sym typeface="Arial"/>
              </a:rPr>
              <a:t>Nomination Form</a:t>
            </a:r>
            <a:br>
              <a:rPr b="1" i="0" lang="en-AU" sz="800" u="none" cap="none" strike="noStrike">
                <a:solidFill>
                  <a:schemeClr val="dk1"/>
                </a:solidFill>
                <a:latin typeface="Arial"/>
                <a:ea typeface="Arial"/>
                <a:cs typeface="Arial"/>
                <a:sym typeface="Arial"/>
              </a:rPr>
            </a:br>
            <a:r>
              <a:rPr b="0" i="0" lang="en-AU" sz="1600" u="sng" cap="none" strike="noStrike">
                <a:solidFill>
                  <a:srgbClr val="FF610F"/>
                </a:solidFill>
                <a:latin typeface="Arial"/>
                <a:ea typeface="Arial"/>
                <a:cs typeface="Arial"/>
                <a:sym typeface="Arial"/>
                <a:hlinkClick r:id="rId5">
                  <a:extLst>
                    <a:ext uri="{A12FA001-AC4F-418D-AE19-62706E023703}">
                      <ahyp:hlinkClr val="tx"/>
                    </a:ext>
                  </a:extLst>
                </a:hlinkClick>
              </a:rPr>
              <a:t>nc@pmisydney.org</a:t>
            </a:r>
            <a:r>
              <a:rPr b="0" i="0" lang="en-AU" sz="1600" u="none" cap="none" strike="noStrike">
                <a:solidFill>
                  <a:srgbClr val="FF610F"/>
                </a:solidFill>
                <a:latin typeface="Arial"/>
                <a:ea typeface="Arial"/>
                <a:cs typeface="Arial"/>
                <a:sym typeface="Arial"/>
              </a:rPr>
              <a:t> </a:t>
            </a:r>
            <a:endParaRPr b="0" i="0" sz="1800" u="none" cap="none" strike="noStrike">
              <a:solidFill>
                <a:srgbClr val="FF610F"/>
              </a:solidFill>
              <a:latin typeface="Arial"/>
              <a:ea typeface="Arial"/>
              <a:cs typeface="Arial"/>
              <a:sym typeface="Arial"/>
            </a:endParaRPr>
          </a:p>
        </p:txBody>
      </p:sp>
      <p:sp>
        <p:nvSpPr>
          <p:cNvPr id="249" name="Google Shape;249;p8"/>
          <p:cNvSpPr txBox="1"/>
          <p:nvPr/>
        </p:nvSpPr>
        <p:spPr>
          <a:xfrm>
            <a:off x="1179094" y="1900780"/>
            <a:ext cx="5387583"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A5A5A5"/>
              </a:solidFill>
              <a:latin typeface="Arial"/>
              <a:ea typeface="Arial"/>
              <a:cs typeface="Arial"/>
              <a:sym typeface="Arial"/>
            </a:endParaRPr>
          </a:p>
        </p:txBody>
      </p:sp>
      <p:sp>
        <p:nvSpPr>
          <p:cNvPr id="250" name="Google Shape;250;p8"/>
          <p:cNvSpPr txBox="1"/>
          <p:nvPr/>
        </p:nvSpPr>
        <p:spPr>
          <a:xfrm>
            <a:off x="2238882" y="2288115"/>
            <a:ext cx="4327796"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A5A5A5"/>
              </a:solidFill>
              <a:latin typeface="Arial"/>
              <a:ea typeface="Arial"/>
              <a:cs typeface="Arial"/>
              <a:sym typeface="Arial"/>
            </a:endParaRPr>
          </a:p>
        </p:txBody>
      </p:sp>
      <p:sp>
        <p:nvSpPr>
          <p:cNvPr id="251" name="Google Shape;251;p8"/>
          <p:cNvSpPr txBox="1"/>
          <p:nvPr/>
        </p:nvSpPr>
        <p:spPr>
          <a:xfrm>
            <a:off x="324009" y="7401968"/>
            <a:ext cx="26340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252" name="Google Shape;252;p8"/>
          <p:cNvSpPr txBox="1"/>
          <p:nvPr/>
        </p:nvSpPr>
        <p:spPr>
          <a:xfrm>
            <a:off x="3511772" y="7401968"/>
            <a:ext cx="1104300" cy="288000"/>
          </a:xfrm>
          <a:prstGeom prst="rect">
            <a:avLst/>
          </a:prstGeom>
          <a:noFill/>
          <a:ln cap="flat" cmpd="sng" w="9525">
            <a:solidFill>
              <a:srgbClr val="A5A5A5"/>
            </a:solidFill>
            <a:prstDash val="solid"/>
            <a:round/>
            <a:headEnd len="sm" w="sm" type="none"/>
            <a:tailEnd len="sm" w="sm" type="none"/>
          </a:ln>
        </p:spPr>
        <p:txBody>
          <a:bodyPr anchorCtr="0" anchor="ctr"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
        <p:nvSpPr>
          <p:cNvPr id="253" name="Google Shape;253;p8"/>
          <p:cNvSpPr txBox="1"/>
          <p:nvPr/>
        </p:nvSpPr>
        <p:spPr>
          <a:xfrm>
            <a:off x="324000" y="3786593"/>
            <a:ext cx="6228000" cy="2959533"/>
          </a:xfrm>
          <a:prstGeom prst="rect">
            <a:avLst/>
          </a:prstGeom>
          <a:noFill/>
          <a:ln cap="flat" cmpd="sng" w="9525">
            <a:solidFill>
              <a:srgbClr val="A5A5A5"/>
            </a:solidFill>
            <a:prstDash val="solid"/>
            <a:round/>
            <a:headEnd len="sm" w="sm" type="none"/>
            <a:tailEnd len="sm" w="sm" type="none"/>
          </a:ln>
        </p:spPr>
        <p:txBody>
          <a:bodyPr anchorCtr="0" anchor="t" bIns="72000" lIns="72000" spcFirstLastPara="1" rIns="72000" wrap="square" tIns="72000">
            <a:noAutofit/>
          </a:bodyPr>
          <a:lstStyle/>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rgbClr val="A5A5A5"/>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2021-08-30T06:31:59Z</dcterms:created>
  <dc:creator>Catherine Graham</dc:creator>
</cp:coreProperties>
</file>